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526" r:id="rId2"/>
    <p:sldId id="273" r:id="rId3"/>
    <p:sldId id="334" r:id="rId4"/>
    <p:sldId id="274" r:id="rId5"/>
    <p:sldId id="275" r:id="rId6"/>
    <p:sldId id="278" r:id="rId7"/>
    <p:sldId id="279" r:id="rId8"/>
    <p:sldId id="276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40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524" r:id="rId26"/>
    <p:sldId id="363" r:id="rId27"/>
    <p:sldId id="358" r:id="rId28"/>
    <p:sldId id="525" r:id="rId29"/>
    <p:sldId id="364" r:id="rId30"/>
    <p:sldId id="365" r:id="rId31"/>
    <p:sldId id="520" r:id="rId32"/>
    <p:sldId id="521" r:id="rId33"/>
    <p:sldId id="512" r:id="rId34"/>
    <p:sldId id="514" r:id="rId35"/>
    <p:sldId id="513" r:id="rId36"/>
    <p:sldId id="522" r:id="rId37"/>
    <p:sldId id="366" r:id="rId38"/>
    <p:sldId id="527" r:id="rId39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49B756"/>
    <a:srgbClr val="7FC7E7"/>
    <a:srgbClr val="66CCFF"/>
    <a:srgbClr val="777777"/>
    <a:srgbClr val="003399"/>
    <a:srgbClr val="3333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74286" autoAdjust="0"/>
  </p:normalViewPr>
  <p:slideViewPr>
    <p:cSldViewPr snapToGrid="0" snapToObjects="1">
      <p:cViewPr>
        <p:scale>
          <a:sx n="100" d="100"/>
          <a:sy n="100" d="100"/>
        </p:scale>
        <p:origin x="-1890" y="-72"/>
      </p:cViewPr>
      <p:guideLst>
        <p:guide orient="horz" pos="1536"/>
        <p:guide pos="28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1FC7E-A4EB-4898-86DA-E27F0BE4F174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B312E-3F8B-4F72-8DAA-2A20AE129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294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21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</a:t>
            </a:r>
            <a:r>
              <a:rPr lang="en-US" dirty="0" smtClean="0"/>
              <a:t>June 2015,</a:t>
            </a:r>
            <a:r>
              <a:rPr lang="en-US" baseline="0" dirty="0" smtClean="0"/>
              <a:t> </a:t>
            </a:r>
            <a:r>
              <a:rPr lang="en-US" dirty="0" err="1" smtClean="0"/>
              <a:t>GFBio</a:t>
            </a:r>
            <a:r>
              <a:rPr lang="en-US" dirty="0" smtClean="0"/>
              <a:t> contributed in drawing up DFG Guidelines on the handling of research data in biodiversity research:</a:t>
            </a:r>
            <a:r>
              <a:rPr lang="en-US" baseline="0" dirty="0" smtClean="0"/>
              <a:t> http://www.dfg.de/en/research_funding/announcements_proposals/2015/info_wissenschaft_15_36/index.html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1871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312E-3F8B-4F72-8DAA-2A20AE1294E9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5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7721" r="3274" b="21376"/>
          <a:stretch/>
        </p:blipFill>
        <p:spPr>
          <a:xfrm>
            <a:off x="7194549" y="15011"/>
            <a:ext cx="1949451" cy="10096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cxnSp>
        <p:nvCxnSpPr>
          <p:cNvPr id="10" name="Gerade Verbindung 9"/>
          <p:cNvCxnSpPr/>
          <p:nvPr userDrawn="1"/>
        </p:nvCxnSpPr>
        <p:spPr>
          <a:xfrm flipH="1">
            <a:off x="0" y="1052736"/>
            <a:ext cx="9144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tx2"/>
                </a:gs>
                <a:gs pos="9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217" y="6421173"/>
            <a:ext cx="3221736" cy="411480"/>
          </a:xfrm>
          <a:prstGeom prst="rect">
            <a:avLst/>
          </a:prstGeom>
        </p:spPr>
      </p:pic>
      <p:sp>
        <p:nvSpPr>
          <p:cNvPr id="15" name="Textfeld 14"/>
          <p:cNvSpPr txBox="1"/>
          <p:nvPr userDrawn="1"/>
        </p:nvSpPr>
        <p:spPr>
          <a:xfrm>
            <a:off x="4572000" y="6525344"/>
            <a:ext cx="1057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Funded</a:t>
            </a:r>
            <a:r>
              <a:rPr lang="de-DE" sz="1600" dirty="0" smtClean="0"/>
              <a:t> </a:t>
            </a:r>
            <a:r>
              <a:rPr lang="de-DE" sz="1600" dirty="0" err="1" smtClean="0"/>
              <a:t>by</a:t>
            </a:r>
            <a:endParaRPr lang="de-DE" sz="1600" dirty="0"/>
          </a:p>
        </p:txBody>
      </p:sp>
      <p:cxnSp>
        <p:nvCxnSpPr>
          <p:cNvPr id="18" name="Gerade Verbindung 17"/>
          <p:cNvCxnSpPr/>
          <p:nvPr userDrawn="1"/>
        </p:nvCxnSpPr>
        <p:spPr>
          <a:xfrm flipH="1">
            <a:off x="0" y="6297253"/>
            <a:ext cx="9144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tx2"/>
                </a:gs>
                <a:gs pos="9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8578"/>
            <a:ext cx="1475656" cy="845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de-DE" dirty="0" smtClean="0"/>
              <a:t>Institution Logo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2130424"/>
            <a:ext cx="7772400" cy="1546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/>
            </a:lvl1pPr>
          </a:lstStyle>
          <a:p>
            <a:pPr lvl="0"/>
            <a:r>
              <a:rPr lang="de-DE" dirty="0" smtClean="0"/>
              <a:t>&lt;Title&gt;</a:t>
            </a:r>
            <a:endParaRPr lang="de-DE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777777"/>
                </a:solidFill>
              </a:defRPr>
            </a:lvl1pPr>
          </a:lstStyle>
          <a:p>
            <a:pPr lvl="0"/>
            <a:r>
              <a:rPr lang="de-DE" dirty="0" smtClean="0"/>
              <a:t>&lt;</a:t>
            </a:r>
            <a:r>
              <a:rPr lang="de-DE" dirty="0" err="1" smtClean="0"/>
              <a:t>Authors</a:t>
            </a:r>
            <a:r>
              <a:rPr lang="de-DE" dirty="0" smtClean="0"/>
              <a:t>&gt;</a:t>
            </a:r>
            <a:endParaRPr lang="de-DE" dirty="0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254000" y="5810250"/>
            <a:ext cx="8636000" cy="36195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&lt;Date&gt;                                                                        &lt;Event&gt;                                                                &lt;Location&gt;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814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0" y="295"/>
            <a:ext cx="7557444" cy="900000"/>
          </a:xfrm>
          <a:prstGeom prst="rect">
            <a:avLst/>
          </a:prstGeom>
          <a:gradFill>
            <a:gsLst>
              <a:gs pos="57000">
                <a:schemeClr val="tx2"/>
              </a:gs>
              <a:gs pos="98000">
                <a:schemeClr val="bg1"/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ctr"/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7721" r="3274" b="21376"/>
          <a:stretch/>
        </p:blipFill>
        <p:spPr>
          <a:xfrm>
            <a:off x="7557444" y="34061"/>
            <a:ext cx="1586556" cy="82170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sp>
        <p:nvSpPr>
          <p:cNvPr id="4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460" y="133350"/>
            <a:ext cx="7044689" cy="72241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&lt;</a:t>
            </a:r>
            <a:r>
              <a:rPr lang="de-DE" dirty="0" err="1" smtClean="0"/>
              <a:t>Subtitle</a:t>
            </a:r>
            <a:r>
              <a:rPr lang="de-DE" dirty="0" smtClean="0"/>
              <a:t>&gt;</a:t>
            </a:r>
            <a:endParaRPr lang="de-DE" dirty="0"/>
          </a:p>
        </p:txBody>
      </p:sp>
      <p:sp>
        <p:nvSpPr>
          <p:cNvPr id="5" name="Inhaltsplatzhalter 11"/>
          <p:cNvSpPr>
            <a:spLocks noGrp="1"/>
          </p:cNvSpPr>
          <p:nvPr>
            <p:ph sz="half" idx="4294967295" hasCustomPrompt="1"/>
          </p:nvPr>
        </p:nvSpPr>
        <p:spPr>
          <a:xfrm>
            <a:off x="251460" y="1438274"/>
            <a:ext cx="4120514" cy="468788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&lt;Text&gt;</a:t>
            </a:r>
            <a:endParaRPr lang="de-DE" dirty="0"/>
          </a:p>
        </p:txBody>
      </p:sp>
      <p:sp>
        <p:nvSpPr>
          <p:cNvPr id="6" name="Inhaltsplatzhalter 12"/>
          <p:cNvSpPr>
            <a:spLocks noGrp="1"/>
          </p:cNvSpPr>
          <p:nvPr>
            <p:ph sz="half" idx="4294967295" hasCustomPrompt="1"/>
          </p:nvPr>
        </p:nvSpPr>
        <p:spPr>
          <a:xfrm>
            <a:off x="4756785" y="1438274"/>
            <a:ext cx="4120515" cy="220980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&lt;Text&gt;</a:t>
            </a:r>
            <a:endParaRPr lang="de-DE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51460" y="6425967"/>
            <a:ext cx="8738553" cy="2796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&lt;Name&gt;                                                                                              &lt;Date, Event&gt;                                                                                           &lt;Slide-</a:t>
            </a:r>
            <a:r>
              <a:rPr lang="de-DE" dirty="0" err="1" smtClean="0"/>
              <a:t>No</a:t>
            </a:r>
            <a:r>
              <a:rPr lang="de-DE" dirty="0" smtClean="0"/>
              <a:t>.&gt;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9201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234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59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27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4595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953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60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A6E7-CD21-4DF0-86E1-1DEBC6536DAB}" type="datetimeFigureOut">
              <a:rPr lang="de-DE" smtClean="0"/>
              <a:t>23.11.2015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74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6A6E7-CD21-4DF0-86E1-1DEBC6536DAB}" type="datetimeFigureOut">
              <a:rPr lang="de-DE" smtClean="0"/>
              <a:t>23.11.2015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7DC3-B8F4-4CB6-8489-4C68841AC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80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fg.de/download/pdf/foerderung/antragstellung/forschungsdaten/guidelines_biodiversity_research.pdf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4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jpeg"/><Relationship Id="rId10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1.jpe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2.jpe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2.jpe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fbio.org/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://datalib.edina.ac.uk/mantra/datamanagementplans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cc.ac.uk/sites/default/files/documents/resource/DMP_Checklist_2013.pdf" TargetMode="Externa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mponline-test.dcc.ac.uk/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datalib.edina.ac.uk/mantra/datamanagementplans/" TargetMode="External"/><Relationship Id="rId3" Type="http://schemas.openxmlformats.org/officeDocument/2006/relationships/image" Target="../media/image4.emf"/><Relationship Id="rId7" Type="http://schemas.openxmlformats.org/officeDocument/2006/relationships/hyperlink" Target="https://dmptool.org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mponline.dcc.ac.uk/" TargetMode="External"/><Relationship Id="rId11" Type="http://schemas.openxmlformats.org/officeDocument/2006/relationships/hyperlink" Target="http://www.dataone.org/sites/all/documents/L03_DataManagementPlanning.pptx" TargetMode="External"/><Relationship Id="rId5" Type="http://schemas.openxmlformats.org/officeDocument/2006/relationships/hyperlink" Target="http://www.flaticon.com/" TargetMode="External"/><Relationship Id="rId10" Type="http://schemas.openxmlformats.org/officeDocument/2006/relationships/hyperlink" Target="http://www.dfg.de/download/pdf/foerderung/antragstellung/forschungsdaten/guidelines_biodiversity_research.pdf" TargetMode="External"/><Relationship Id="rId4" Type="http://schemas.openxmlformats.org/officeDocument/2006/relationships/hyperlink" Target="http://www.freepik.com/" TargetMode="External"/><Relationship Id="rId9" Type="http://schemas.openxmlformats.org/officeDocument/2006/relationships/hyperlink" Target="http://www.dfg.de/formulare/54_01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fbio.org/education-modules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reativecommons.org/licenses/by-nc/4.0/" TargetMode="Externa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711200" y="2438400"/>
            <a:ext cx="7772400" cy="2143124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GFBio</a:t>
            </a:r>
            <a:r>
              <a:rPr lang="en-US" b="1" dirty="0" smtClean="0"/>
              <a:t> – Education module</a:t>
            </a:r>
            <a:endParaRPr lang="en-US" b="1" dirty="0"/>
          </a:p>
          <a:p>
            <a:r>
              <a:rPr lang="de-DE" i="1" dirty="0" err="1" smtClean="0"/>
              <a:t>Propose</a:t>
            </a:r>
            <a:endParaRPr lang="de-DE" i="1" dirty="0" smtClean="0"/>
          </a:p>
          <a:p>
            <a:r>
              <a:rPr lang="de-DE" sz="2400" i="1" dirty="0" err="1"/>
              <a:t>Lesson</a:t>
            </a:r>
            <a:r>
              <a:rPr lang="de-DE" sz="2400" i="1" dirty="0"/>
              <a:t> in Data Management </a:t>
            </a:r>
            <a:r>
              <a:rPr lang="de-DE" sz="2400" i="1" dirty="0" err="1"/>
              <a:t>Planning</a:t>
            </a:r>
            <a:endParaRPr lang="de-DE" sz="2400" i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82703"/>
            <a:ext cx="2727276" cy="52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5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platzhalter 30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4191000" y="3352799"/>
            <a:ext cx="4799012" cy="2362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P</a:t>
            </a:r>
            <a:r>
              <a:rPr lang="en-US" sz="2400" dirty="0" smtClean="0"/>
              <a:t>lanning begins </a:t>
            </a:r>
            <a:r>
              <a:rPr lang="en-US" sz="2400" dirty="0"/>
              <a:t>with </a:t>
            </a:r>
            <a:r>
              <a:rPr lang="en-US" sz="2400" b="1" dirty="0" smtClean="0"/>
              <a:t>checklist</a:t>
            </a:r>
            <a:r>
              <a:rPr lang="en-US" sz="2400" dirty="0" smtClean="0"/>
              <a:t> to assist in development </a:t>
            </a:r>
            <a:r>
              <a:rPr lang="en-US" sz="2400" dirty="0"/>
              <a:t>of your </a:t>
            </a:r>
            <a:r>
              <a:rPr lang="en-US" sz="2400" dirty="0" smtClean="0"/>
              <a:t>DMP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Important:</a:t>
            </a:r>
            <a:r>
              <a:rPr lang="en-US" sz="2400" dirty="0" smtClean="0"/>
              <a:t> DMPs must </a:t>
            </a:r>
            <a:r>
              <a:rPr lang="en-US" sz="2400" dirty="0"/>
              <a:t>be continuously maintained and kept </a:t>
            </a:r>
            <a:r>
              <a:rPr lang="en-US" sz="2400" b="1" dirty="0"/>
              <a:t>up-to-date</a:t>
            </a:r>
            <a:r>
              <a:rPr lang="en-US" sz="2400" dirty="0"/>
              <a:t> throughout </a:t>
            </a:r>
            <a:r>
              <a:rPr lang="en-US" sz="2400" dirty="0" smtClean="0"/>
              <a:t>your study</a:t>
            </a: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9" name="Inhaltsplatzhalter 2"/>
          <p:cNvSpPr txBox="1">
            <a:spLocks/>
          </p:cNvSpPr>
          <p:nvPr/>
        </p:nvSpPr>
        <p:spPr>
          <a:xfrm>
            <a:off x="1955799" y="1217712"/>
            <a:ext cx="7034213" cy="1538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Data Management begins at the planning and proposal phase of the research project</a:t>
            </a:r>
          </a:p>
          <a:p>
            <a:pPr marL="0" indent="0">
              <a:buNone/>
            </a:pPr>
            <a:r>
              <a:rPr lang="en-US" sz="2400" b="1" dirty="0" smtClean="0"/>
              <a:t>Data </a:t>
            </a:r>
            <a:r>
              <a:rPr lang="en-US" sz="2400" b="1" dirty="0"/>
              <a:t>Management Plans (DMPs) </a:t>
            </a:r>
            <a:r>
              <a:rPr lang="en-US" sz="2400" dirty="0"/>
              <a:t>are ideally established at this point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301" y="1763872"/>
            <a:ext cx="1030874" cy="1457858"/>
          </a:xfrm>
          <a:prstGeom prst="rect">
            <a:avLst/>
          </a:prstGeom>
        </p:spPr>
      </p:pic>
      <p:pic>
        <p:nvPicPr>
          <p:cNvPr id="13" name="Picture 4" descr="C:\Users\jstecke\AppData\Local\Microsoft\Windows\Temporary Internet Files\Content.IE5\O37NX5D9\Plan[1]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r="7312"/>
          <a:stretch/>
        </p:blipFill>
        <p:spPr bwMode="auto">
          <a:xfrm>
            <a:off x="-6334" y="3217778"/>
            <a:ext cx="3956034" cy="267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83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 txBox="1">
            <a:spLocks/>
          </p:cNvSpPr>
          <p:nvPr/>
        </p:nvSpPr>
        <p:spPr>
          <a:xfrm>
            <a:off x="5091113" y="2480429"/>
            <a:ext cx="3898900" cy="2780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 smtClean="0">
                <a:ea typeface="ＭＳ Ｐゴシック" pitchFamily="34" charset="-128"/>
              </a:rPr>
              <a:t>It saves time in the long run! (you prevent duplication </a:t>
            </a:r>
            <a:r>
              <a:rPr lang="en-US" sz="2000" dirty="0">
                <a:ea typeface="ＭＳ Ｐゴシック" pitchFamily="34" charset="-128"/>
              </a:rPr>
              <a:t>of </a:t>
            </a:r>
            <a:r>
              <a:rPr lang="en-US" sz="2000" dirty="0" smtClean="0">
                <a:ea typeface="ＭＳ Ｐゴシック" pitchFamily="34" charset="-128"/>
              </a:rPr>
              <a:t>effort)</a:t>
            </a:r>
            <a:endParaRPr lang="en-US" sz="2000" dirty="0">
              <a:ea typeface="ＭＳ Ｐゴシック" pitchFamily="34" charset="-128"/>
            </a:endParaRP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>
                <a:ea typeface="ＭＳ Ｐゴシック" pitchFamily="34" charset="-128"/>
              </a:rPr>
              <a:t>Can lead to new, unanticipated </a:t>
            </a:r>
            <a:r>
              <a:rPr lang="en-US" sz="2000" dirty="0" smtClean="0">
                <a:ea typeface="ＭＳ Ｐゴシック" pitchFamily="34" charset="-128"/>
              </a:rPr>
              <a:t>discoveries.</a:t>
            </a:r>
            <a:endParaRPr lang="en-US" sz="2000" dirty="0">
              <a:ea typeface="ＭＳ Ｐゴシック" pitchFamily="34" charset="-128"/>
            </a:endParaRP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 smtClean="0">
                <a:ea typeface="ＭＳ Ｐゴシック" pitchFamily="34" charset="-128"/>
              </a:rPr>
              <a:t>It increases transparency of your data and your integrity.</a:t>
            </a:r>
            <a:endParaRPr lang="en-US" sz="2000" dirty="0">
              <a:ea typeface="ＭＳ Ｐゴシック" pitchFamily="34" charset="-128"/>
            </a:endParaRP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 smtClean="0">
                <a:ea typeface="ＭＳ Ｐゴシック" pitchFamily="34" charset="-128"/>
              </a:rPr>
              <a:t>It may be a funding </a:t>
            </a:r>
            <a:r>
              <a:rPr lang="en-US" sz="2000" dirty="0">
                <a:ea typeface="ＭＳ Ｐゴシック" pitchFamily="34" charset="-128"/>
              </a:rPr>
              <a:t>agency </a:t>
            </a:r>
            <a:r>
              <a:rPr lang="en-US" sz="2000" dirty="0" smtClean="0">
                <a:ea typeface="ＭＳ Ｐゴシック" pitchFamily="34" charset="-128"/>
              </a:rPr>
              <a:t>requirement.</a:t>
            </a:r>
            <a:endParaRPr lang="en-US" sz="2400" dirty="0" smtClean="0"/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2" name="Fensterinhalt vertikal verschieben 1"/>
          <p:cNvSpPr/>
          <p:nvPr/>
        </p:nvSpPr>
        <p:spPr>
          <a:xfrm>
            <a:off x="251460" y="3115429"/>
            <a:ext cx="4572000" cy="2821781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  <a:p>
            <a:r>
              <a:rPr lang="en-US" b="1" dirty="0"/>
              <a:t>What is a data management plan?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formal </a:t>
            </a:r>
            <a:r>
              <a:rPr lang="en-US" dirty="0" smtClean="0"/>
              <a:t>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outlines </a:t>
            </a:r>
            <a:r>
              <a:rPr lang="en-US" dirty="0"/>
              <a:t>what you </a:t>
            </a:r>
            <a:r>
              <a:rPr lang="en-US" dirty="0" smtClean="0"/>
              <a:t>do </a:t>
            </a:r>
            <a:r>
              <a:rPr lang="en-US" dirty="0"/>
              <a:t>with your data during and after </a:t>
            </a:r>
            <a:r>
              <a:rPr lang="en-US" dirty="0" smtClean="0"/>
              <a:t>project</a:t>
            </a:r>
          </a:p>
          <a:p>
            <a:endParaRPr lang="en-US" dirty="0" smtClean="0"/>
          </a:p>
          <a:p>
            <a:r>
              <a:rPr lang="en-US" dirty="0" smtClean="0"/>
              <a:t>Plan </a:t>
            </a:r>
            <a:r>
              <a:rPr lang="en-US" dirty="0"/>
              <a:t>in </a:t>
            </a:r>
            <a:r>
              <a:rPr lang="en-US" dirty="0" smtClean="0"/>
              <a:t>mind often </a:t>
            </a:r>
            <a:r>
              <a:rPr lang="en-US" dirty="0"/>
              <a:t>inadequately documented and </a:t>
            </a:r>
            <a:r>
              <a:rPr lang="en-US" dirty="0" smtClean="0"/>
              <a:t>incomplete.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1854200" y="1108463"/>
            <a:ext cx="7005320" cy="1654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Why is a Data Management Plan important?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 smtClean="0">
                <a:ea typeface="ＭＳ Ｐゴシック" pitchFamily="34" charset="-128"/>
              </a:rPr>
              <a:t>It will be easier </a:t>
            </a:r>
            <a:r>
              <a:rPr lang="en-US" sz="2000" dirty="0">
                <a:ea typeface="ＭＳ Ｐゴシック" pitchFamily="34" charset="-128"/>
              </a:rPr>
              <a:t>to preserve your </a:t>
            </a:r>
            <a:r>
              <a:rPr lang="en-US" sz="2000" dirty="0" smtClean="0">
                <a:ea typeface="ＭＳ Ｐゴシック" pitchFamily="34" charset="-128"/>
              </a:rPr>
              <a:t>data.</a:t>
            </a:r>
            <a:endParaRPr lang="en-US" sz="2000" dirty="0">
              <a:ea typeface="ＭＳ Ｐゴシック" pitchFamily="34" charset="-128"/>
            </a:endParaRP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2000" dirty="0"/>
              <a:t>By planning ahead, data management problems can be handled or avoided. </a:t>
            </a:r>
          </a:p>
        </p:txBody>
      </p:sp>
      <p:pic>
        <p:nvPicPr>
          <p:cNvPr id="1026" name="Picture 2" descr="Logo: Deutsche Forschungsgemeinschaft (DFG) - zur Startse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5112901"/>
            <a:ext cx="23812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502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10020" r="59513" b="37618"/>
          <a:stretch/>
        </p:blipFill>
        <p:spPr bwMode="auto">
          <a:xfrm>
            <a:off x="1863349" y="1281271"/>
            <a:ext cx="5964194" cy="427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457200" y="5748948"/>
            <a:ext cx="826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hlinkClick r:id="rId5"/>
              </a:rPr>
              <a:t>www.dfg.de/download/pdf/foerderung/antragstellung/forschungsdaten/guidelines_biodiversity_research.pdf</a:t>
            </a:r>
            <a:endParaRPr lang="de-DE" sz="1400" dirty="0"/>
          </a:p>
        </p:txBody>
      </p:sp>
      <p:sp>
        <p:nvSpPr>
          <p:cNvPr id="11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17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960734" y="1022435"/>
            <a:ext cx="677210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i="1" dirty="0" smtClean="0"/>
              <a:t>The DFG </a:t>
            </a:r>
            <a:r>
              <a:rPr lang="de-DE" sz="2000" i="1" dirty="0" err="1" smtClean="0"/>
              <a:t>aims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enhance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long</a:t>
            </a:r>
            <a:r>
              <a:rPr lang="de-DE" sz="2000" i="1" dirty="0" smtClean="0"/>
              <a:t>-term </a:t>
            </a:r>
            <a:r>
              <a:rPr lang="de-DE" sz="2000" i="1" dirty="0" err="1" smtClean="0"/>
              <a:t>archiving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curation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therefore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funds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that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seek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achieve</a:t>
            </a:r>
            <a:r>
              <a:rPr lang="de-DE" sz="2000" i="1" dirty="0" smtClean="0"/>
              <a:t> an </a:t>
            </a:r>
            <a:r>
              <a:rPr lang="de-DE" sz="2000" i="1" dirty="0" err="1" smtClean="0"/>
              <a:t>efficient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re-use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“...</a:t>
            </a:r>
            <a:r>
              <a:rPr lang="de-DE" sz="2000" i="1" dirty="0" err="1" smtClean="0"/>
              <a:t>Consequently</a:t>
            </a:r>
            <a:r>
              <a:rPr lang="de-DE" sz="2000" i="1" dirty="0" smtClean="0"/>
              <a:t>, </a:t>
            </a:r>
            <a:r>
              <a:rPr lang="de-DE" sz="2000" i="1" dirty="0" err="1" smtClean="0"/>
              <a:t>it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expects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corresponding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statements</a:t>
            </a:r>
            <a:r>
              <a:rPr lang="de-DE" sz="2000" i="1" dirty="0" smtClean="0"/>
              <a:t> in </a:t>
            </a:r>
            <a:r>
              <a:rPr lang="de-DE" sz="2000" i="1" dirty="0" err="1" smtClean="0"/>
              <a:t>project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….</a:t>
            </a:r>
          </a:p>
          <a:p>
            <a:endParaRPr lang="de-DE" sz="2000" i="1" dirty="0" smtClean="0"/>
          </a:p>
          <a:p>
            <a:r>
              <a:rPr lang="de-DE" sz="2000" i="1" dirty="0" smtClean="0"/>
              <a:t>…</a:t>
            </a:r>
          </a:p>
          <a:p>
            <a:endParaRPr lang="de-DE" sz="2000" i="1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de-DE" sz="2000" i="1" dirty="0" smtClean="0"/>
              <a:t>All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/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 </a:t>
            </a:r>
            <a:r>
              <a:rPr lang="de-DE" sz="2000" b="1" i="1" dirty="0" err="1" smtClean="0"/>
              <a:t>should</a:t>
            </a:r>
            <a:r>
              <a:rPr lang="de-DE" sz="2000" b="1" i="1" dirty="0" smtClean="0"/>
              <a:t> </a:t>
            </a:r>
            <a:r>
              <a:rPr lang="de-DE" sz="2000" b="1" i="1" dirty="0" err="1" smtClean="0"/>
              <a:t>include</a:t>
            </a:r>
            <a:r>
              <a:rPr lang="de-DE" sz="2000" b="1" i="1" dirty="0" smtClean="0"/>
              <a:t> a </a:t>
            </a:r>
            <a:r>
              <a:rPr lang="de-DE" sz="2000" b="1" i="1" dirty="0" err="1" smtClean="0"/>
              <a:t>data</a:t>
            </a:r>
            <a:r>
              <a:rPr lang="de-DE" sz="2000" b="1" i="1" dirty="0" smtClean="0"/>
              <a:t> </a:t>
            </a:r>
            <a:r>
              <a:rPr lang="de-DE" sz="2000" b="1" i="1" dirty="0" err="1" smtClean="0"/>
              <a:t>management</a:t>
            </a:r>
            <a:r>
              <a:rPr lang="de-DE" sz="2000" b="1" i="1" dirty="0" smtClean="0"/>
              <a:t> plan</a:t>
            </a:r>
            <a:r>
              <a:rPr lang="de-DE" sz="2000" i="1" dirty="0" smtClean="0"/>
              <a:t>. The plan </a:t>
            </a:r>
            <a:r>
              <a:rPr lang="de-DE" sz="2000" i="1" dirty="0" err="1" smtClean="0"/>
              <a:t>should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extent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applicable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comprise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following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information</a:t>
            </a:r>
            <a:r>
              <a:rPr lang="de-DE" sz="2000" i="1" dirty="0" smtClean="0"/>
              <a:t>: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Reproducibility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onetime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observations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repeatable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experiments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Kind (individual,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tissue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etc.)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type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picture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audio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text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source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code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numbers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</p:txBody>
      </p:sp>
      <p:sp>
        <p:nvSpPr>
          <p:cNvPr id="12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58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960734" y="1022435"/>
            <a:ext cx="677210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i="1" dirty="0" smtClean="0"/>
              <a:t>The DFG </a:t>
            </a:r>
            <a:r>
              <a:rPr lang="de-DE" sz="2000" i="1" dirty="0" err="1" smtClean="0"/>
              <a:t>aims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enhance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long</a:t>
            </a:r>
            <a:r>
              <a:rPr lang="de-DE" sz="2000" i="1" dirty="0" smtClean="0"/>
              <a:t>-term </a:t>
            </a:r>
            <a:r>
              <a:rPr lang="de-DE" sz="2000" i="1" dirty="0" err="1" smtClean="0"/>
              <a:t>archiving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curation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therefore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funds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that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seek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achieve</a:t>
            </a:r>
            <a:r>
              <a:rPr lang="de-DE" sz="2000" i="1" dirty="0" smtClean="0"/>
              <a:t> an </a:t>
            </a:r>
            <a:r>
              <a:rPr lang="de-DE" sz="2000" i="1" dirty="0" err="1" smtClean="0"/>
              <a:t>efficient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re-use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“...</a:t>
            </a:r>
            <a:r>
              <a:rPr lang="de-DE" sz="2000" i="1" dirty="0" err="1" smtClean="0"/>
              <a:t>Consequently</a:t>
            </a:r>
            <a:r>
              <a:rPr lang="de-DE" sz="2000" i="1" dirty="0" smtClean="0"/>
              <a:t>, </a:t>
            </a:r>
            <a:r>
              <a:rPr lang="de-DE" sz="2000" i="1" dirty="0" err="1" smtClean="0"/>
              <a:t>it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expects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corresponding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statements</a:t>
            </a:r>
            <a:r>
              <a:rPr lang="de-DE" sz="2000" i="1" dirty="0" smtClean="0"/>
              <a:t> in </a:t>
            </a:r>
            <a:r>
              <a:rPr lang="de-DE" sz="2000" i="1" dirty="0" err="1" smtClean="0"/>
              <a:t>project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….</a:t>
            </a:r>
          </a:p>
          <a:p>
            <a:endParaRPr lang="de-DE" sz="2000" i="1" dirty="0" smtClean="0"/>
          </a:p>
          <a:p>
            <a:r>
              <a:rPr lang="de-DE" sz="2000" i="1" dirty="0" smtClean="0"/>
              <a:t>…</a:t>
            </a:r>
          </a:p>
          <a:p>
            <a:endParaRPr lang="de-DE" sz="2000" i="1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de-DE" sz="2000" i="1" dirty="0" smtClean="0"/>
              <a:t>All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/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should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include</a:t>
            </a:r>
            <a:r>
              <a:rPr lang="de-DE" sz="2000" i="1" dirty="0" smtClean="0"/>
              <a:t> a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management</a:t>
            </a:r>
            <a:r>
              <a:rPr lang="de-DE" sz="2000" i="1" dirty="0" smtClean="0"/>
              <a:t> plan. The plan </a:t>
            </a:r>
            <a:r>
              <a:rPr lang="de-DE" sz="2000" i="1" dirty="0" err="1" smtClean="0"/>
              <a:t>should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extent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applicable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comprise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following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information</a:t>
            </a:r>
            <a:r>
              <a:rPr lang="de-DE" sz="2000" i="1" dirty="0" smtClean="0"/>
              <a:t>: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Reproducibility</a:t>
            </a:r>
            <a:r>
              <a:rPr lang="de-DE" sz="2000" i="1" dirty="0" smtClean="0">
                <a:solidFill>
                  <a:srgbClr val="00B0F0"/>
                </a:solidFill>
              </a:rPr>
              <a:t> (</a:t>
            </a:r>
            <a:r>
              <a:rPr lang="de-DE" sz="2000" i="1" dirty="0" err="1" smtClean="0">
                <a:solidFill>
                  <a:srgbClr val="00B0F0"/>
                </a:solidFill>
              </a:rPr>
              <a:t>onetime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observations</a:t>
            </a:r>
            <a:r>
              <a:rPr lang="de-DE" sz="2000" i="1" dirty="0" smtClean="0">
                <a:solidFill>
                  <a:srgbClr val="00B0F0"/>
                </a:solidFill>
              </a:rPr>
              <a:t>, </a:t>
            </a:r>
            <a:r>
              <a:rPr lang="de-DE" sz="2000" i="1" dirty="0" err="1" smtClean="0">
                <a:solidFill>
                  <a:srgbClr val="00B0F0"/>
                </a:solidFill>
              </a:rPr>
              <a:t>repeatable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experiments</a:t>
            </a:r>
            <a:r>
              <a:rPr lang="de-DE" sz="2000" i="1" dirty="0" smtClean="0">
                <a:solidFill>
                  <a:srgbClr val="00B0F0"/>
                </a:solidFill>
              </a:rPr>
              <a:t>);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K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ind (individual,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tissue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type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picture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audio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source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code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numbers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</p:txBody>
      </p:sp>
      <p:sp>
        <p:nvSpPr>
          <p:cNvPr id="12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992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960734" y="1022435"/>
            <a:ext cx="677210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i="1" dirty="0" smtClean="0"/>
              <a:t>The DFG </a:t>
            </a:r>
            <a:r>
              <a:rPr lang="de-DE" sz="2000" i="1" dirty="0" err="1" smtClean="0"/>
              <a:t>aims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enhance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long</a:t>
            </a:r>
            <a:r>
              <a:rPr lang="de-DE" sz="2000" i="1" dirty="0" smtClean="0"/>
              <a:t>-term </a:t>
            </a:r>
            <a:r>
              <a:rPr lang="de-DE" sz="2000" i="1" dirty="0" err="1" smtClean="0"/>
              <a:t>archiving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curation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 </a:t>
            </a:r>
            <a:r>
              <a:rPr lang="de-DE" sz="2000" i="1" dirty="0" err="1" smtClean="0"/>
              <a:t>and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therefore</a:t>
            </a:r>
            <a:r>
              <a:rPr lang="de-DE" sz="2000" i="1" dirty="0" smtClean="0"/>
              <a:t> „</a:t>
            </a:r>
            <a:r>
              <a:rPr lang="de-DE" sz="2000" i="1" dirty="0" err="1" smtClean="0"/>
              <a:t>funds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that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seek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achieve</a:t>
            </a:r>
            <a:r>
              <a:rPr lang="de-DE" sz="2000" i="1" dirty="0" smtClean="0"/>
              <a:t> an </a:t>
            </a:r>
            <a:r>
              <a:rPr lang="de-DE" sz="2000" i="1" dirty="0" err="1" smtClean="0"/>
              <a:t>efficient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re-use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of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“...</a:t>
            </a:r>
            <a:r>
              <a:rPr lang="de-DE" sz="2000" i="1" dirty="0" err="1" smtClean="0"/>
              <a:t>Consequently</a:t>
            </a:r>
            <a:r>
              <a:rPr lang="de-DE" sz="2000" i="1" dirty="0" smtClean="0"/>
              <a:t>, </a:t>
            </a:r>
            <a:r>
              <a:rPr lang="de-DE" sz="2000" i="1" dirty="0" err="1" smtClean="0"/>
              <a:t>it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expects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corresponding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statements</a:t>
            </a:r>
            <a:r>
              <a:rPr lang="de-DE" sz="2000" i="1" dirty="0" smtClean="0"/>
              <a:t> in </a:t>
            </a:r>
            <a:r>
              <a:rPr lang="de-DE" sz="2000" i="1" dirty="0" err="1" smtClean="0"/>
              <a:t>project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….</a:t>
            </a:r>
          </a:p>
          <a:p>
            <a:endParaRPr lang="de-DE" sz="2000" i="1" dirty="0" smtClean="0"/>
          </a:p>
          <a:p>
            <a:r>
              <a:rPr lang="de-DE" sz="2000" i="1" dirty="0" smtClean="0"/>
              <a:t>…</a:t>
            </a:r>
          </a:p>
          <a:p>
            <a:endParaRPr lang="de-DE" sz="2000" i="1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de-DE" sz="2000" i="1" dirty="0" smtClean="0"/>
              <a:t>All </a:t>
            </a:r>
            <a:r>
              <a:rPr lang="de-DE" sz="2000" i="1" dirty="0" err="1" smtClean="0"/>
              <a:t>research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projects</a:t>
            </a:r>
            <a:r>
              <a:rPr lang="de-DE" sz="2000" i="1" dirty="0" smtClean="0"/>
              <a:t>/</a:t>
            </a:r>
            <a:r>
              <a:rPr lang="de-DE" sz="2000" i="1" dirty="0" err="1" smtClean="0"/>
              <a:t>proposals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should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include</a:t>
            </a:r>
            <a:r>
              <a:rPr lang="de-DE" sz="2000" i="1" dirty="0" smtClean="0"/>
              <a:t> a </a:t>
            </a:r>
            <a:r>
              <a:rPr lang="de-DE" sz="2000" i="1" dirty="0" err="1" smtClean="0"/>
              <a:t>data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management</a:t>
            </a:r>
            <a:r>
              <a:rPr lang="de-DE" sz="2000" i="1" dirty="0" smtClean="0"/>
              <a:t> plan. The plan </a:t>
            </a:r>
            <a:r>
              <a:rPr lang="de-DE" sz="2000" i="1" dirty="0" err="1" smtClean="0"/>
              <a:t>should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to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extent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applicable</a:t>
            </a:r>
            <a:r>
              <a:rPr lang="de-DE" sz="2000" i="1" dirty="0" smtClean="0"/>
              <a:t> – </a:t>
            </a:r>
            <a:r>
              <a:rPr lang="de-DE" sz="2000" i="1" dirty="0" err="1" smtClean="0"/>
              <a:t>comprise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the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following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information</a:t>
            </a:r>
            <a:r>
              <a:rPr lang="de-DE" sz="2000" i="1" dirty="0" smtClean="0"/>
              <a:t>: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Reproducibility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onetime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observations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repeatable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experiments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pPr marL="685800" lvl="1" indent="-228600">
              <a:buFont typeface="+mj-lt"/>
              <a:buAutoNum type="alphaLcParenR"/>
            </a:pP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>
                <a:solidFill>
                  <a:srgbClr val="00B0F0"/>
                </a:solidFill>
              </a:rPr>
              <a:t>Kind (individual, </a:t>
            </a:r>
            <a:r>
              <a:rPr lang="de-DE" sz="2000" i="1" dirty="0" err="1">
                <a:solidFill>
                  <a:srgbClr val="00B0F0"/>
                </a:solidFill>
              </a:rPr>
              <a:t>tissue</a:t>
            </a:r>
            <a:r>
              <a:rPr lang="de-DE" sz="2000" i="1" dirty="0">
                <a:solidFill>
                  <a:srgbClr val="00B0F0"/>
                </a:solidFill>
              </a:rPr>
              <a:t>, etc.) </a:t>
            </a:r>
            <a:r>
              <a:rPr lang="de-DE" sz="2000" i="1" dirty="0" err="1">
                <a:solidFill>
                  <a:srgbClr val="00B0F0"/>
                </a:solidFill>
              </a:rPr>
              <a:t>and</a:t>
            </a:r>
            <a:r>
              <a:rPr lang="de-DE" sz="2000" i="1" dirty="0">
                <a:solidFill>
                  <a:srgbClr val="00B0F0"/>
                </a:solidFill>
              </a:rPr>
              <a:t> type </a:t>
            </a:r>
            <a:r>
              <a:rPr lang="de-DE" sz="2000" i="1" dirty="0" err="1">
                <a:solidFill>
                  <a:srgbClr val="00B0F0"/>
                </a:solidFill>
              </a:rPr>
              <a:t>of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data</a:t>
            </a:r>
            <a:r>
              <a:rPr lang="de-DE" sz="2000" i="1" dirty="0">
                <a:solidFill>
                  <a:srgbClr val="00B0F0"/>
                </a:solidFill>
              </a:rPr>
              <a:t> (</a:t>
            </a:r>
            <a:r>
              <a:rPr lang="de-DE" sz="2000" i="1" dirty="0" err="1">
                <a:solidFill>
                  <a:srgbClr val="00B0F0"/>
                </a:solidFill>
              </a:rPr>
              <a:t>picture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>
                <a:solidFill>
                  <a:srgbClr val="00B0F0"/>
                </a:solidFill>
              </a:rPr>
              <a:t>audio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>
                <a:solidFill>
                  <a:srgbClr val="00B0F0"/>
                </a:solidFill>
              </a:rPr>
              <a:t>text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>
                <a:solidFill>
                  <a:srgbClr val="00B0F0"/>
                </a:solidFill>
              </a:rPr>
              <a:t>source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code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>
                <a:solidFill>
                  <a:srgbClr val="00B0F0"/>
                </a:solidFill>
              </a:rPr>
              <a:t>numbers</a:t>
            </a:r>
            <a:r>
              <a:rPr lang="de-DE" sz="2000" i="1" dirty="0">
                <a:solidFill>
                  <a:srgbClr val="00B0F0"/>
                </a:solidFill>
              </a:rPr>
              <a:t>);</a:t>
            </a:r>
          </a:p>
        </p:txBody>
      </p:sp>
      <p:sp>
        <p:nvSpPr>
          <p:cNvPr id="11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650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rgbClr val="00B0F0"/>
                </a:solidFill>
              </a:rPr>
              <a:t>Tools </a:t>
            </a:r>
            <a:r>
              <a:rPr lang="de-DE" sz="2000" i="1" dirty="0" err="1" smtClean="0">
                <a:solidFill>
                  <a:srgbClr val="00B0F0"/>
                </a:solidFill>
              </a:rPr>
              <a:t>used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for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data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collection</a:t>
            </a:r>
            <a:r>
              <a:rPr lang="de-DE" sz="2000" i="1" dirty="0" smtClean="0">
                <a:solidFill>
                  <a:srgbClr val="00B0F0"/>
                </a:solidFill>
              </a:rPr>
              <a:t>/</a:t>
            </a:r>
            <a:r>
              <a:rPr lang="de-DE" sz="2000" i="1" dirty="0" err="1" smtClean="0">
                <a:solidFill>
                  <a:srgbClr val="00B0F0"/>
                </a:solidFill>
              </a:rPr>
              <a:t>evaluation</a:t>
            </a:r>
            <a:r>
              <a:rPr lang="de-DE" sz="2000" i="1" dirty="0" smtClean="0">
                <a:solidFill>
                  <a:srgbClr val="00B0F0"/>
                </a:solidFill>
              </a:rPr>
              <a:t>/</a:t>
            </a:r>
            <a:r>
              <a:rPr lang="de-DE" sz="2000" i="1" dirty="0" err="1" smtClean="0">
                <a:solidFill>
                  <a:srgbClr val="00B0F0"/>
                </a:solidFill>
              </a:rPr>
              <a:t>processing</a:t>
            </a:r>
            <a:endParaRPr lang="de-DE" sz="2000" i="1" dirty="0" smtClean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83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rgbClr val="00B0F0"/>
                </a:solidFill>
              </a:rPr>
              <a:t>File </a:t>
            </a:r>
            <a:r>
              <a:rPr lang="de-DE" sz="2000" i="1" dirty="0" err="1" smtClean="0">
                <a:solidFill>
                  <a:srgbClr val="00B0F0"/>
                </a:solidFill>
              </a:rPr>
              <a:t>formats</a:t>
            </a:r>
            <a:r>
              <a:rPr lang="de-DE" sz="2000" i="1" dirty="0">
                <a:solidFill>
                  <a:srgbClr val="00B0F0"/>
                </a:solidFill>
              </a:rPr>
              <a:t> (</a:t>
            </a:r>
            <a:r>
              <a:rPr lang="de-DE" sz="2000" i="1" dirty="0" err="1" smtClean="0">
                <a:solidFill>
                  <a:srgbClr val="00B0F0"/>
                </a:solidFill>
              </a:rPr>
              <a:t>recommended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use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of</a:t>
            </a:r>
            <a:r>
              <a:rPr lang="de-DE" sz="2000" i="1" dirty="0" smtClean="0">
                <a:solidFill>
                  <a:srgbClr val="00B0F0"/>
                </a:solidFill>
              </a:rPr>
              <a:t> open </a:t>
            </a:r>
            <a:r>
              <a:rPr lang="de-DE" sz="2000" i="1" dirty="0" err="1" smtClean="0">
                <a:solidFill>
                  <a:srgbClr val="00B0F0"/>
                </a:solidFill>
              </a:rPr>
              <a:t>formats</a:t>
            </a:r>
            <a:r>
              <a:rPr lang="de-DE" sz="2000" i="1" dirty="0" smtClean="0">
                <a:solidFill>
                  <a:srgbClr val="00B0F0"/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rgbClr val="00B0F0"/>
                </a:solidFill>
              </a:rPr>
              <a:t>Documentation</a:t>
            </a:r>
            <a:r>
              <a:rPr lang="de-DE" sz="2000" i="1" dirty="0" smtClean="0">
                <a:solidFill>
                  <a:srgbClr val="00B0F0"/>
                </a:solidFill>
              </a:rPr>
              <a:t>/</a:t>
            </a:r>
            <a:r>
              <a:rPr lang="de-DE" sz="2000" i="1" dirty="0" err="1" smtClean="0">
                <a:solidFill>
                  <a:srgbClr val="00B0F0"/>
                </a:solidFill>
              </a:rPr>
              <a:t>description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of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the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data</a:t>
            </a:r>
            <a:r>
              <a:rPr lang="de-DE" sz="2000" i="1" dirty="0" smtClean="0">
                <a:solidFill>
                  <a:srgbClr val="00B0F0"/>
                </a:solidFill>
              </a:rPr>
              <a:t> (</a:t>
            </a:r>
            <a:r>
              <a:rPr lang="de-DE" sz="2000" i="1" dirty="0" err="1" smtClean="0">
                <a:solidFill>
                  <a:srgbClr val="00B0F0"/>
                </a:solidFill>
              </a:rPr>
              <a:t>context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of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the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investigations</a:t>
            </a:r>
            <a:r>
              <a:rPr lang="de-DE" sz="2000" i="1" dirty="0" smtClean="0">
                <a:solidFill>
                  <a:srgbClr val="00B0F0"/>
                </a:solidFill>
              </a:rPr>
              <a:t>, </a:t>
            </a:r>
            <a:r>
              <a:rPr lang="de-DE" sz="2000" i="1" dirty="0" err="1" smtClean="0">
                <a:solidFill>
                  <a:srgbClr val="00B0F0"/>
                </a:solidFill>
              </a:rPr>
              <a:t>methods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used</a:t>
            </a:r>
            <a:r>
              <a:rPr lang="de-DE" sz="2000" i="1" dirty="0" smtClean="0">
                <a:solidFill>
                  <a:srgbClr val="00B0F0"/>
                </a:solidFill>
              </a:rPr>
              <a:t>, etc.); </a:t>
            </a:r>
            <a:r>
              <a:rPr lang="de-DE" sz="2000" i="1" dirty="0" err="1" smtClean="0">
                <a:solidFill>
                  <a:srgbClr val="00B0F0"/>
                </a:solidFill>
              </a:rPr>
              <a:t>use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standards</a:t>
            </a:r>
            <a:endParaRPr lang="de-DE" sz="2000" i="1" dirty="0" smtClean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rgbClr val="00B0F0"/>
                </a:solidFill>
              </a:rPr>
              <a:t>Administration, </a:t>
            </a:r>
            <a:r>
              <a:rPr lang="de-DE" sz="2000" i="1" dirty="0" err="1" smtClean="0">
                <a:solidFill>
                  <a:srgbClr val="00B0F0"/>
                </a:solidFill>
              </a:rPr>
              <a:t>storing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and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security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of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data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during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project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runtime</a:t>
            </a:r>
            <a:endParaRPr lang="de-DE" sz="2000" i="1" dirty="0" smtClean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rgbClr val="00B0F0"/>
                </a:solidFill>
              </a:rPr>
              <a:t>Quality </a:t>
            </a:r>
            <a:r>
              <a:rPr lang="de-DE" sz="2000" i="1" dirty="0" err="1" smtClean="0">
                <a:solidFill>
                  <a:srgbClr val="00B0F0"/>
                </a:solidFill>
              </a:rPr>
              <a:t>assurance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endParaRPr lang="de-DE" sz="2000" i="1" dirty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rgbClr val="00B0F0"/>
                </a:solidFill>
              </a:rPr>
              <a:t>Referenced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data</a:t>
            </a:r>
            <a:r>
              <a:rPr lang="de-DE" sz="2000" i="1" dirty="0" smtClean="0">
                <a:solidFill>
                  <a:srgbClr val="00B0F0"/>
                </a:solidFill>
              </a:rPr>
              <a:t> (e.g. </a:t>
            </a:r>
            <a:r>
              <a:rPr lang="de-DE" sz="2000" i="1" dirty="0" err="1" smtClean="0">
                <a:solidFill>
                  <a:srgbClr val="00B0F0"/>
                </a:solidFill>
              </a:rPr>
              <a:t>voucher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specimen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or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soil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samples</a:t>
            </a:r>
            <a:r>
              <a:rPr lang="de-DE" sz="2000" i="1" dirty="0" smtClean="0">
                <a:solidFill>
                  <a:srgbClr val="00B0F0"/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30"/>
          <p:cNvSpPr txBox="1">
            <a:spLocks/>
          </p:cNvSpPr>
          <p:nvPr/>
        </p:nvSpPr>
        <p:spPr>
          <a:xfrm>
            <a:off x="251460" y="140029"/>
            <a:ext cx="7044689" cy="722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 dirty="0" err="1" smtClean="0">
                <a:latin typeface="+mj-lt"/>
              </a:rPr>
              <a:t>Propose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rgbClr val="00B0F0"/>
                </a:solidFill>
              </a:rPr>
              <a:t>Person in </a:t>
            </a:r>
            <a:r>
              <a:rPr lang="de-DE" sz="2000" i="1" dirty="0" err="1" smtClean="0">
                <a:solidFill>
                  <a:srgbClr val="00B0F0"/>
                </a:solidFill>
              </a:rPr>
              <a:t>charge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for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data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management</a:t>
            </a:r>
            <a:endParaRPr lang="de-DE" sz="2000" i="1" dirty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rgbClr val="00B0F0"/>
                </a:solidFill>
              </a:rPr>
              <a:t>- l) </a:t>
            </a:r>
            <a:r>
              <a:rPr lang="de-DE" sz="2000" i="1" dirty="0" err="1" smtClean="0">
                <a:solidFill>
                  <a:srgbClr val="00B0F0"/>
                </a:solidFill>
              </a:rPr>
              <a:t>Conditions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about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long</a:t>
            </a:r>
            <a:r>
              <a:rPr lang="de-DE" sz="2000" i="1" dirty="0" smtClean="0">
                <a:solidFill>
                  <a:srgbClr val="00B0F0"/>
                </a:solidFill>
              </a:rPr>
              <a:t>-term </a:t>
            </a:r>
            <a:r>
              <a:rPr lang="de-DE" sz="2000" i="1" dirty="0" err="1" smtClean="0">
                <a:solidFill>
                  <a:srgbClr val="00B0F0"/>
                </a:solidFill>
              </a:rPr>
              <a:t>visibility</a:t>
            </a:r>
            <a:r>
              <a:rPr lang="de-DE" sz="2000" i="1" dirty="0" smtClean="0">
                <a:solidFill>
                  <a:srgbClr val="00B0F0"/>
                </a:solidFill>
              </a:rPr>
              <a:t>, </a:t>
            </a:r>
            <a:r>
              <a:rPr lang="de-DE" sz="2000" i="1" dirty="0" err="1">
                <a:solidFill>
                  <a:srgbClr val="00B0F0"/>
                </a:solidFill>
              </a:rPr>
              <a:t>accessibility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 smtClean="0">
                <a:solidFill>
                  <a:srgbClr val="00B0F0"/>
                </a:solidFill>
              </a:rPr>
              <a:t>re-use</a:t>
            </a:r>
            <a:endParaRPr lang="de-DE" sz="2000" i="1" dirty="0" smtClean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Costs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their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who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pays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? 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70209" y="987596"/>
            <a:ext cx="6772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Tools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collection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processing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File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recommended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open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Documentation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description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context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investigations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methods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etc.);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use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standards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Administration,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storing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security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during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project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runtime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Quality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assurance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Referenced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(e.g.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voucher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specimen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soil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samples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Person in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charge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for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de-DE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9"/>
            </a:pP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 l)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about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long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-term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visibility</a:t>
            </a:r>
            <a:r>
              <a:rPr lang="de-DE" sz="2000" i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>
                <a:solidFill>
                  <a:schemeClr val="bg1">
                    <a:lumMod val="75000"/>
                  </a:schemeClr>
                </a:solidFill>
              </a:rPr>
              <a:t>accessibility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de-DE" sz="2000" i="1" dirty="0" err="1" smtClean="0">
                <a:solidFill>
                  <a:schemeClr val="bg1">
                    <a:lumMod val="75000"/>
                  </a:schemeClr>
                </a:solidFill>
              </a:rPr>
              <a:t>re-use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13"/>
            </a:pPr>
            <a:r>
              <a:rPr lang="de-DE" sz="2000" i="1" dirty="0" err="1" smtClean="0">
                <a:solidFill>
                  <a:srgbClr val="00B0F0"/>
                </a:solidFill>
              </a:rPr>
              <a:t>Costs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of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research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data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management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during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the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>
                <a:solidFill>
                  <a:srgbClr val="00B0F0"/>
                </a:solidFill>
              </a:rPr>
              <a:t>project</a:t>
            </a:r>
            <a:r>
              <a:rPr lang="de-DE" sz="2000" i="1" dirty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and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their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long</a:t>
            </a:r>
            <a:r>
              <a:rPr lang="de-DE" sz="2000" i="1" dirty="0" smtClean="0">
                <a:solidFill>
                  <a:srgbClr val="00B0F0"/>
                </a:solidFill>
              </a:rPr>
              <a:t>-term </a:t>
            </a:r>
            <a:r>
              <a:rPr lang="de-DE" sz="2000" i="1" dirty="0" err="1" smtClean="0">
                <a:solidFill>
                  <a:srgbClr val="00B0F0"/>
                </a:solidFill>
              </a:rPr>
              <a:t>re-use</a:t>
            </a:r>
            <a:r>
              <a:rPr lang="de-DE" sz="2000" i="1" dirty="0">
                <a:solidFill>
                  <a:srgbClr val="00B0F0"/>
                </a:solidFill>
              </a:rPr>
              <a:t>, </a:t>
            </a:r>
            <a:r>
              <a:rPr lang="de-DE" sz="2000" i="1" dirty="0" err="1" smtClean="0">
                <a:solidFill>
                  <a:srgbClr val="00B0F0"/>
                </a:solidFill>
              </a:rPr>
              <a:t>who</a:t>
            </a:r>
            <a:r>
              <a:rPr lang="de-DE" sz="2000" i="1" dirty="0" smtClean="0">
                <a:solidFill>
                  <a:srgbClr val="00B0F0"/>
                </a:solidFill>
              </a:rPr>
              <a:t> </a:t>
            </a:r>
            <a:r>
              <a:rPr lang="de-DE" sz="2000" i="1" dirty="0" err="1" smtClean="0">
                <a:solidFill>
                  <a:srgbClr val="00B0F0"/>
                </a:solidFill>
              </a:rPr>
              <a:t>pays</a:t>
            </a:r>
            <a:r>
              <a:rPr lang="de-DE" sz="2000" i="1" dirty="0" smtClean="0">
                <a:solidFill>
                  <a:srgbClr val="00B0F0"/>
                </a:solidFill>
              </a:rPr>
              <a:t>?  </a:t>
            </a:r>
            <a:endParaRPr lang="de-DE" sz="2000" i="1" dirty="0">
              <a:solidFill>
                <a:srgbClr val="00B0F0"/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lphaLcParenR" startAt="3"/>
            </a:pP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34207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05460" y="2013972"/>
            <a:ext cx="67462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6928" indent="-457200">
              <a:buSzPct val="100000"/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Information </a:t>
            </a:r>
            <a:r>
              <a:rPr lang="en-US" sz="2400" dirty="0">
                <a:ea typeface="ＭＳ Ｐゴシック" pitchFamily="34" charset="-128"/>
              </a:rPr>
              <a:t>about data &amp; data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  <a:p>
            <a:pPr marL="566928" indent="-457200">
              <a:buSzPct val="100000"/>
              <a:buFont typeface="+mj-lt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66928" indent="-457200">
              <a:buSzPct val="100000"/>
              <a:buFont typeface="+mj-lt"/>
              <a:buAutoNum type="arabicPeriod"/>
            </a:pPr>
            <a:r>
              <a:rPr lang="en-US" sz="2400" dirty="0">
                <a:ea typeface="ＭＳ Ｐゴシック" pitchFamily="34" charset="-128"/>
              </a:rPr>
              <a:t>Metadata content and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  <a:p>
            <a:pPr marL="566928" indent="-457200">
              <a:buSzPct val="100000"/>
              <a:buFont typeface="+mj-lt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66928" indent="-457200">
              <a:buSzPct val="100000"/>
              <a:buFont typeface="+mj-lt"/>
              <a:buAutoNum type="arabicPeriod"/>
            </a:pPr>
            <a:r>
              <a:rPr lang="en-US" sz="2400" dirty="0">
                <a:ea typeface="ＭＳ Ｐゴシック" pitchFamily="34" charset="-128"/>
              </a:rPr>
              <a:t>Policies for access, sharing and </a:t>
            </a:r>
            <a:r>
              <a:rPr lang="en-US" sz="2400" dirty="0" smtClean="0">
                <a:ea typeface="ＭＳ Ｐゴシック" pitchFamily="34" charset="-128"/>
              </a:rPr>
              <a:t>re-use</a:t>
            </a:r>
          </a:p>
          <a:p>
            <a:pPr marL="566928" indent="-457200">
              <a:buSzPct val="100000"/>
              <a:buFont typeface="+mj-lt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66928" indent="-457200">
              <a:buSzPct val="100000"/>
              <a:buFont typeface="+mj-lt"/>
              <a:buAutoNum type="arabicPeriod"/>
            </a:pPr>
            <a:r>
              <a:rPr lang="en-US" sz="2400" dirty="0">
                <a:ea typeface="ＭＳ Ｐゴシック" pitchFamily="34" charset="-128"/>
              </a:rPr>
              <a:t>Long-term storage and data </a:t>
            </a:r>
            <a:r>
              <a:rPr lang="en-US" sz="2400" dirty="0" smtClean="0">
                <a:ea typeface="ＭＳ Ｐゴシック" pitchFamily="34" charset="-128"/>
              </a:rPr>
              <a:t>management</a:t>
            </a:r>
          </a:p>
          <a:p>
            <a:pPr marL="566928" indent="-457200">
              <a:buSzPct val="100000"/>
              <a:buFont typeface="+mj-lt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66928" indent="-457200">
              <a:buSzPct val="100000"/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Budget</a:t>
            </a:r>
            <a:endParaRPr lang="de-DE" sz="24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28819" y="1082810"/>
            <a:ext cx="5322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>
              <a:buClr>
                <a:schemeClr val="accent1">
                  <a:lumMod val="75000"/>
                </a:schemeClr>
              </a:buClr>
              <a:buSzPct val="100000"/>
            </a:pPr>
            <a:r>
              <a:rPr lang="en-US" sz="2400" b="1" dirty="0" smtClean="0">
                <a:ea typeface="ＭＳ Ｐゴシック" pitchFamily="34" charset="-128"/>
              </a:rPr>
              <a:t>To sum up:  </a:t>
            </a:r>
            <a:r>
              <a:rPr lang="en-US" sz="2400" u="sng" dirty="0" smtClean="0">
                <a:ea typeface="ＭＳ Ｐゴシック" pitchFamily="34" charset="-128"/>
              </a:rPr>
              <a:t>5 Key components of a DMP</a:t>
            </a:r>
            <a:endParaRPr lang="de-DE" sz="2400" i="1" u="sng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AutoShape 13" descr="Bildergebnis für data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6" name="Picture 2" descr="P:\Backup Laufwerk C 140226\Training Material\Education Modules\Grafiken Propose\educational-icons\png\time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4162827"/>
            <a:ext cx="634207" cy="63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327" y="4797034"/>
            <a:ext cx="780373" cy="78037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27" y="2696049"/>
            <a:ext cx="648973" cy="64897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20" y="3395342"/>
            <a:ext cx="653579" cy="65357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84" y="1888931"/>
            <a:ext cx="642416" cy="642416"/>
          </a:xfrm>
          <a:prstGeom prst="rect">
            <a:avLst/>
          </a:prstGeom>
        </p:spPr>
      </p:pic>
      <p:sp>
        <p:nvSpPr>
          <p:cNvPr id="16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67468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0" y="2297555"/>
            <a:ext cx="413248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Experimental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Observational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Raw </a:t>
            </a:r>
            <a:r>
              <a:rPr lang="en-US" sz="2000" dirty="0">
                <a:cs typeface="ＭＳ Ｐゴシック" charset="-128"/>
              </a:rPr>
              <a:t>or </a:t>
            </a:r>
            <a:r>
              <a:rPr lang="en-US" sz="2000" dirty="0" smtClean="0">
                <a:cs typeface="ＭＳ Ｐゴシック" charset="-128"/>
              </a:rPr>
              <a:t>derived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Physical collections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Models </a:t>
            </a:r>
            <a:r>
              <a:rPr lang="en-US" sz="2000" dirty="0">
                <a:cs typeface="ＭＳ Ｐゴシック" charset="-128"/>
              </a:rPr>
              <a:t>and their </a:t>
            </a:r>
            <a:r>
              <a:rPr lang="en-US" sz="2000" dirty="0" smtClean="0">
                <a:cs typeface="ＭＳ Ｐゴシック" charset="-128"/>
              </a:rPr>
              <a:t>outputs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Simulation outputs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Curriculum materials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Software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Images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Etc…</a:t>
            </a:r>
            <a:r>
              <a:rPr lang="en-US" sz="2000" dirty="0"/>
              <a:t/>
            </a:r>
            <a:br>
              <a:rPr lang="en-US" sz="2000" dirty="0"/>
            </a:b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161655" y="1128568"/>
            <a:ext cx="48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Description </a:t>
            </a:r>
            <a:r>
              <a:rPr lang="en-US" sz="2400" dirty="0" smtClean="0">
                <a:ea typeface="ＭＳ Ｐゴシック" pitchFamily="34" charset="-128"/>
              </a:rPr>
              <a:t>&amp; </a:t>
            </a:r>
            <a:r>
              <a:rPr lang="en-US" sz="2400" dirty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40" y="2438400"/>
            <a:ext cx="3831546" cy="287366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37" y="1038192"/>
            <a:ext cx="642416" cy="642416"/>
          </a:xfrm>
          <a:prstGeom prst="rect">
            <a:avLst/>
          </a:prstGeom>
        </p:spPr>
      </p:pic>
      <p:sp>
        <p:nvSpPr>
          <p:cNvPr id="13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42519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26827" y="2246755"/>
            <a:ext cx="49941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How, </a:t>
            </a:r>
            <a:r>
              <a:rPr lang="en-US" sz="2400" dirty="0">
                <a:cs typeface="ＭＳ Ｐゴシック" charset="-128"/>
              </a:rPr>
              <a:t>w</a:t>
            </a:r>
            <a:r>
              <a:rPr lang="en-US" sz="2400" dirty="0" smtClean="0">
                <a:cs typeface="ＭＳ Ｐゴシック" charset="-128"/>
              </a:rPr>
              <a:t>hen and where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 will the data be acquired?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marL="1314450" lvl="2" indent="-514350">
              <a:buNone/>
            </a:pPr>
            <a:endParaRPr lang="en-US" sz="2400" dirty="0">
              <a:cs typeface="ＭＳ Ｐゴシック" charset="-128"/>
            </a:endParaRPr>
          </a:p>
          <a:p>
            <a:pPr marL="800100" lvl="1" indent="-3429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Processing of the data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Software used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Algorithms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Workflows</a:t>
            </a:r>
            <a:r>
              <a:rPr lang="en-US" sz="2000" dirty="0"/>
              <a:t/>
            </a:r>
            <a:br>
              <a:rPr lang="en-US" sz="2000" dirty="0"/>
            </a:b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290" y="4498732"/>
            <a:ext cx="89535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21" b="7885"/>
          <a:stretch/>
        </p:blipFill>
        <p:spPr bwMode="auto">
          <a:xfrm>
            <a:off x="632682" y="4937775"/>
            <a:ext cx="2152185" cy="65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2161655" y="1128568"/>
            <a:ext cx="48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Description </a:t>
            </a:r>
            <a:r>
              <a:rPr lang="en-US" sz="2400" dirty="0" smtClean="0">
                <a:ea typeface="ＭＳ Ｐゴシック" pitchFamily="34" charset="-128"/>
              </a:rPr>
              <a:t>&amp; </a:t>
            </a:r>
            <a:r>
              <a:rPr lang="en-US" sz="2400" dirty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37" y="1038192"/>
            <a:ext cx="642416" cy="64241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56" y="2400300"/>
            <a:ext cx="3526223" cy="2569368"/>
          </a:xfrm>
          <a:prstGeom prst="rect">
            <a:avLst/>
          </a:prstGeom>
        </p:spPr>
      </p:pic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59411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91886" y="2246755"/>
            <a:ext cx="83203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LcPeriod" startAt="4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File formats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Justification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Naming conventions</a:t>
            </a:r>
          </a:p>
          <a:p>
            <a:pPr marL="800100" lvl="1" indent="-342900">
              <a:buFont typeface="+mj-lt"/>
              <a:buAutoNum type="alphaLcPeriod" startAt="4"/>
            </a:pPr>
            <a:endParaRPr lang="en-US" sz="2400" dirty="0" smtClean="0">
              <a:ea typeface="ＭＳ Ｐゴシック" charset="-128"/>
              <a:cs typeface="ＭＳ Ｐゴシック" charset="-128"/>
            </a:endParaRPr>
          </a:p>
          <a:p>
            <a:pPr marL="800100" lvl="1" indent="-342900">
              <a:buFont typeface="+mj-lt"/>
              <a:buAutoNum type="alphaLcPeriod" startAt="4"/>
            </a:pPr>
            <a:r>
              <a:rPr lang="en-US" sz="2400" dirty="0">
                <a:ea typeface="ＭＳ Ｐゴシック" charset="-128"/>
                <a:cs typeface="ＭＳ Ｐゴシック" charset="-128"/>
              </a:rPr>
              <a:t>Quality assurance &amp; control during sample collection, analysis, and processing</a:t>
            </a:r>
            <a:endParaRPr lang="de-DE" sz="2400" i="1" dirty="0">
              <a:solidFill>
                <a:schemeClr val="bg1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lphaLcPeriod" startAt="4"/>
            </a:pP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161655" y="1128568"/>
            <a:ext cx="48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Description </a:t>
            </a:r>
            <a:r>
              <a:rPr lang="en-US" sz="2400" dirty="0" smtClean="0">
                <a:ea typeface="ＭＳ Ｐゴシック" pitchFamily="34" charset="-128"/>
              </a:rPr>
              <a:t>&amp; </a:t>
            </a:r>
            <a:r>
              <a:rPr lang="en-US" sz="2400" dirty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37" y="1038192"/>
            <a:ext cx="642416" cy="642416"/>
          </a:xfrm>
          <a:prstGeom prst="rect">
            <a:avLst/>
          </a:prstGeom>
        </p:spPr>
      </p:pic>
      <p:grpSp>
        <p:nvGrpSpPr>
          <p:cNvPr id="19" name="Gruppieren 18"/>
          <p:cNvGrpSpPr/>
          <p:nvPr/>
        </p:nvGrpSpPr>
        <p:grpSpPr>
          <a:xfrm>
            <a:off x="4130039" y="1825388"/>
            <a:ext cx="3954781" cy="1679811"/>
            <a:chOff x="3756659" y="1680608"/>
            <a:chExt cx="3954781" cy="1679811"/>
          </a:xfrm>
        </p:grpSpPr>
        <p:sp>
          <p:nvSpPr>
            <p:cNvPr id="21" name="Abgerundetes Rechteck 20"/>
            <p:cNvSpPr/>
            <p:nvPr/>
          </p:nvSpPr>
          <p:spPr>
            <a:xfrm>
              <a:off x="3756659" y="1680608"/>
              <a:ext cx="3954781" cy="1679811"/>
            </a:xfrm>
            <a:prstGeom prst="roundRect">
              <a:avLst/>
            </a:prstGeom>
            <a:solidFill>
              <a:srgbClr val="7FC7E7"/>
            </a:solidFill>
            <a:ln>
              <a:solidFill>
                <a:srgbClr val="7FC7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2000" dirty="0">
                <a:solidFill>
                  <a:schemeClr val="tx1"/>
                </a:solidFill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304" y="1805994"/>
              <a:ext cx="629539" cy="629539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881" y="1803127"/>
              <a:ext cx="629539" cy="629539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0447" y="1803127"/>
              <a:ext cx="632406" cy="632406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8197" y="2576851"/>
              <a:ext cx="632406" cy="632406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881" y="2579718"/>
              <a:ext cx="629539" cy="629539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793" y="2573984"/>
              <a:ext cx="632406" cy="632406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793" y="1805994"/>
              <a:ext cx="632406" cy="632406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303" y="2576851"/>
              <a:ext cx="629539" cy="629539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303" y="2573984"/>
              <a:ext cx="632406" cy="632406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303" y="1805994"/>
              <a:ext cx="632406" cy="632406"/>
            </a:xfrm>
            <a:prstGeom prst="rect">
              <a:avLst/>
            </a:prstGeom>
          </p:spPr>
        </p:pic>
      </p:grpSp>
      <p:sp>
        <p:nvSpPr>
          <p:cNvPr id="2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2050" name="Picture 2" descr="C:\Users\jstecke\AppData\Local\Microsoft\Windows\Temporary Internet Files\Content.IE5\O37NX5D9\quality-control[1]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57" y="4419600"/>
            <a:ext cx="173181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27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610181" y="1962235"/>
            <a:ext cx="653381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eriod" startAt="6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Re-use 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Will you combine your data with existing data?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What </a:t>
            </a:r>
            <a:r>
              <a:rPr lang="en-US" sz="2000" dirty="0">
                <a:cs typeface="ＭＳ Ｐゴシック" charset="-128"/>
              </a:rPr>
              <a:t>is </a:t>
            </a:r>
            <a:r>
              <a:rPr lang="en-US" sz="2000" dirty="0" smtClean="0">
                <a:cs typeface="ＭＳ Ｐゴシック" charset="-128"/>
              </a:rPr>
              <a:t>their relationship?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Origin?</a:t>
            </a:r>
            <a:endParaRPr lang="en-US" sz="2000" dirty="0">
              <a:cs typeface="ＭＳ Ｐゴシック" charset="-128"/>
            </a:endParaRPr>
          </a:p>
          <a:p>
            <a:pPr lvl="1"/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marL="914400" lvl="1" indent="-457200">
              <a:buFont typeface="+mj-lt"/>
              <a:buAutoNum type="alphaLcPeriod" startAt="7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Short-term management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Version control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Back up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Security </a:t>
            </a:r>
            <a:r>
              <a:rPr lang="en-US" sz="2000" dirty="0">
                <a:cs typeface="ＭＳ Ｐゴシック" charset="-128"/>
              </a:rPr>
              <a:t>&amp; </a:t>
            </a:r>
            <a:r>
              <a:rPr lang="en-US" sz="2000" dirty="0" smtClean="0">
                <a:cs typeface="ＭＳ Ｐゴシック" charset="-128"/>
              </a:rPr>
              <a:t>protection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Responsibilities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161655" y="1128568"/>
            <a:ext cx="48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+mj-lt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Description </a:t>
            </a:r>
            <a:r>
              <a:rPr lang="en-US" sz="2400" dirty="0" smtClean="0">
                <a:ea typeface="ＭＳ Ｐゴシック" pitchFamily="34" charset="-128"/>
              </a:rPr>
              <a:t>&amp; </a:t>
            </a:r>
            <a:r>
              <a:rPr lang="en-US" sz="2400" dirty="0">
                <a:ea typeface="ＭＳ Ｐゴシック" pitchFamily="34" charset="-128"/>
              </a:rPr>
              <a:t>Data </a:t>
            </a:r>
            <a:r>
              <a:rPr lang="en-US" sz="2400" dirty="0" smtClean="0">
                <a:ea typeface="ＭＳ Ｐゴシック" pitchFamily="34" charset="-128"/>
              </a:rPr>
              <a:t>Format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37" y="1038192"/>
            <a:ext cx="642416" cy="642416"/>
          </a:xfrm>
          <a:prstGeom prst="rect">
            <a:avLst/>
          </a:prstGeom>
        </p:spPr>
      </p:pic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026" name="Picture 2" descr="C:\Users\jstecke\AppData\Local\Microsoft\Windows\Temporary Internet Files\Content.IE5\C2IG03MT\Thief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40" y="4204726"/>
            <a:ext cx="2270760" cy="265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:\Backup Laufwerk C 140226\Training Material\Education Modules\Grafiken Propose\educational-icons\png\teamwor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123763"/>
            <a:ext cx="1303020" cy="130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48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0" name="Textplatzhalter 31"/>
          <p:cNvSpPr>
            <a:spLocks noGrp="1"/>
          </p:cNvSpPr>
          <p:nvPr>
            <p:ph type="body" sz="quarter" idx="11"/>
          </p:nvPr>
        </p:nvSpPr>
        <p:spPr>
          <a:xfrm>
            <a:off x="251460" y="6425967"/>
            <a:ext cx="8738553" cy="279633"/>
          </a:xfrm>
        </p:spPr>
        <p:txBody>
          <a:bodyPr>
            <a:normAutofit/>
          </a:bodyPr>
          <a:lstStyle/>
          <a:p>
            <a:r>
              <a:rPr lang="de-DE" dirty="0" smtClean="0"/>
              <a:t>Juliane Steckel			29./</a:t>
            </a:r>
            <a:r>
              <a:rPr lang="de-DE" dirty="0"/>
              <a:t>30.08.2015 GFO </a:t>
            </a:r>
            <a:r>
              <a:rPr lang="de-DE" dirty="0" err="1"/>
              <a:t>Pre</a:t>
            </a:r>
            <a:r>
              <a:rPr lang="de-DE" dirty="0"/>
              <a:t>-Meeting Workshop DM </a:t>
            </a:r>
            <a:r>
              <a:rPr lang="de-DE" dirty="0" err="1"/>
              <a:t>GFBio</a:t>
            </a:r>
            <a:r>
              <a:rPr lang="de-DE" dirty="0"/>
              <a:t> </a:t>
            </a:r>
            <a:r>
              <a:rPr lang="de-DE" dirty="0" smtClean="0"/>
              <a:t>			       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179000" y="1128777"/>
            <a:ext cx="653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2"/>
            </a:pPr>
            <a:r>
              <a:rPr lang="en-US" sz="2400" dirty="0" smtClean="0">
                <a:ea typeface="ＭＳ Ｐゴシック" pitchFamily="34" charset="-128"/>
              </a:rPr>
              <a:t>Metadata – content and format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44500" y="2303537"/>
            <a:ext cx="86995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ea typeface="ＭＳ Ｐゴシック" pitchFamily="34" charset="-128"/>
              </a:rPr>
              <a:t>Metadata Definition</a:t>
            </a:r>
          </a:p>
          <a:p>
            <a:pPr marL="914400" lvl="1" indent="-457200">
              <a:buFont typeface="+mj-lt"/>
              <a:buAutoNum type="alphaLcPeriod"/>
            </a:pPr>
            <a:endParaRPr lang="en-US" sz="2400" dirty="0" smtClean="0">
              <a:ea typeface="ＭＳ Ｐゴシック" pitchFamily="34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ＭＳ Ｐゴシック" pitchFamily="34" charset="-128"/>
              </a:rPr>
              <a:t>Documentation </a:t>
            </a:r>
            <a:r>
              <a:rPr lang="en-US" sz="2000" dirty="0">
                <a:ea typeface="ＭＳ Ｐゴシック" pitchFamily="34" charset="-128"/>
              </a:rPr>
              <a:t>and reporting of </a:t>
            </a:r>
            <a:r>
              <a:rPr lang="en-US" sz="2000" dirty="0" smtClean="0">
                <a:ea typeface="ＭＳ Ｐゴシック" pitchFamily="34" charset="-128"/>
              </a:rPr>
              <a:t>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000" dirty="0" smtClean="0">
              <a:ea typeface="ＭＳ Ｐゴシック" pitchFamily="34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ＭＳ Ｐゴシック" pitchFamily="34" charset="-128"/>
              </a:rPr>
              <a:t>Contextual </a:t>
            </a:r>
            <a:r>
              <a:rPr lang="en-US" sz="2000" dirty="0">
                <a:ea typeface="ＭＳ Ｐゴシック" pitchFamily="34" charset="-128"/>
              </a:rPr>
              <a:t>details: Critical information about the </a:t>
            </a:r>
            <a:r>
              <a:rPr lang="en-US" sz="2000" dirty="0" smtClean="0">
                <a:ea typeface="ＭＳ Ｐゴシック" pitchFamily="34" charset="-128"/>
              </a:rPr>
              <a:t>dataset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000" dirty="0" smtClean="0">
              <a:ea typeface="ＭＳ Ｐゴシック" pitchFamily="34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ＭＳ Ｐゴシック" pitchFamily="34" charset="-128"/>
              </a:rPr>
              <a:t>Information </a:t>
            </a:r>
            <a:r>
              <a:rPr lang="en-US" sz="2000" dirty="0">
                <a:ea typeface="ＭＳ Ｐゴシック" pitchFamily="34" charset="-128"/>
              </a:rPr>
              <a:t>important for using the </a:t>
            </a:r>
            <a:r>
              <a:rPr lang="en-US" sz="2000" dirty="0" smtClean="0">
                <a:ea typeface="ＭＳ Ｐゴシック" pitchFamily="34" charset="-128"/>
              </a:rPr>
              <a:t>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000" dirty="0" smtClean="0">
              <a:ea typeface="ＭＳ Ｐゴシック" pitchFamily="34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ＭＳ Ｐゴシック" pitchFamily="34" charset="-128"/>
              </a:rPr>
              <a:t>Descriptions </a:t>
            </a:r>
            <a:r>
              <a:rPr lang="en-US" sz="2000" dirty="0">
                <a:ea typeface="ＭＳ Ｐゴシック" pitchFamily="34" charset="-128"/>
              </a:rPr>
              <a:t>of temporal and spatial details, instruments, parameters, units, files, etc. </a:t>
            </a:r>
          </a:p>
          <a:p>
            <a:pPr lvl="2"/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27" y="1022435"/>
            <a:ext cx="648973" cy="64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5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0" name="Textplatzhalter 31"/>
          <p:cNvSpPr>
            <a:spLocks noGrp="1"/>
          </p:cNvSpPr>
          <p:nvPr>
            <p:ph type="body" sz="quarter" idx="11"/>
          </p:nvPr>
        </p:nvSpPr>
        <p:spPr>
          <a:xfrm>
            <a:off x="251460" y="6425967"/>
            <a:ext cx="8738553" cy="279633"/>
          </a:xfrm>
        </p:spPr>
        <p:txBody>
          <a:bodyPr>
            <a:normAutofit/>
          </a:bodyPr>
          <a:lstStyle/>
          <a:p>
            <a:r>
              <a:rPr lang="de-DE" dirty="0" smtClean="0"/>
              <a:t>Juliane Steckel			29./</a:t>
            </a:r>
            <a:r>
              <a:rPr lang="de-DE" dirty="0"/>
              <a:t>30.08.2015 GFO </a:t>
            </a:r>
            <a:r>
              <a:rPr lang="de-DE" dirty="0" err="1"/>
              <a:t>Pre</a:t>
            </a:r>
            <a:r>
              <a:rPr lang="de-DE" dirty="0"/>
              <a:t>-Meeting Workshop DM </a:t>
            </a:r>
            <a:r>
              <a:rPr lang="de-DE" dirty="0" err="1"/>
              <a:t>GFBio</a:t>
            </a:r>
            <a:r>
              <a:rPr lang="de-DE" dirty="0"/>
              <a:t> </a:t>
            </a:r>
            <a:r>
              <a:rPr lang="de-DE" dirty="0" smtClean="0"/>
              <a:t>			       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51460" y="2023239"/>
            <a:ext cx="85750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What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metadata are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needed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Any </a:t>
            </a:r>
            <a:r>
              <a:rPr lang="en-US" sz="2000" dirty="0">
                <a:cs typeface="ＭＳ Ｐゴシック" charset="-128"/>
              </a:rPr>
              <a:t>details that make data meaningful</a:t>
            </a:r>
          </a:p>
          <a:p>
            <a:pPr marL="914400" lvl="1" indent="-457200">
              <a:buFont typeface="+mj-lt"/>
              <a:buAutoNum type="alphaLcPeriod" startAt="2"/>
            </a:pPr>
            <a:endParaRPr lang="en-US" sz="2000" dirty="0" smtClean="0">
              <a:ea typeface="ＭＳ Ｐゴシック" charset="-128"/>
              <a:cs typeface="ＭＳ Ｐゴシック" charset="-128"/>
            </a:endParaRPr>
          </a:p>
          <a:p>
            <a:pPr marL="914400" lvl="1" indent="-4572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How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metadata will be created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and/or captured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Lab notebooks? GPS units?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Auto-saved on instrument?</a:t>
            </a:r>
          </a:p>
          <a:p>
            <a:pPr marL="914400" lvl="1" indent="-457200">
              <a:buFont typeface="+mj-lt"/>
              <a:buAutoNum type="alphaLcPeriod" startAt="2"/>
            </a:pPr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pPr marL="914400" lvl="1" indent="-4572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What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format will be used for the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metadata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Standards for community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Justification </a:t>
            </a:r>
            <a:r>
              <a:rPr lang="en-US" sz="2000" dirty="0">
                <a:cs typeface="ＭＳ Ｐゴシック" charset="-128"/>
              </a:rPr>
              <a:t>for format chosen</a:t>
            </a:r>
          </a:p>
          <a:p>
            <a:pPr marL="914400" lvl="1" indent="-457200">
              <a:buFont typeface="+mj-lt"/>
              <a:buAutoNum type="alphaLcPeriod" startAt="2"/>
            </a:pPr>
            <a:endParaRPr lang="en-US" sz="2000" dirty="0" smtClean="0">
              <a:ea typeface="ＭＳ Ｐゴシック" charset="-128"/>
              <a:cs typeface="ＭＳ Ｐゴシック" charset="-128"/>
            </a:endParaRPr>
          </a:p>
          <a:p>
            <a:pPr lvl="2"/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179000" y="1128777"/>
            <a:ext cx="653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2"/>
            </a:pPr>
            <a:r>
              <a:rPr lang="en-US" sz="2400" dirty="0" smtClean="0">
                <a:ea typeface="ＭＳ Ｐゴシック" pitchFamily="34" charset="-128"/>
              </a:rPr>
              <a:t>Metadata – content and format</a:t>
            </a: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27" y="1022435"/>
            <a:ext cx="648973" cy="64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0" name="Textplatzhalter 31"/>
          <p:cNvSpPr>
            <a:spLocks noGrp="1"/>
          </p:cNvSpPr>
          <p:nvPr>
            <p:ph type="body" sz="quarter" idx="11"/>
          </p:nvPr>
        </p:nvSpPr>
        <p:spPr>
          <a:xfrm>
            <a:off x="251460" y="6425967"/>
            <a:ext cx="8738553" cy="279633"/>
          </a:xfrm>
        </p:spPr>
        <p:txBody>
          <a:bodyPr>
            <a:normAutofit/>
          </a:bodyPr>
          <a:lstStyle/>
          <a:p>
            <a:r>
              <a:rPr lang="de-DE" dirty="0" smtClean="0"/>
              <a:t>Juliane Steckel			29./</a:t>
            </a:r>
            <a:r>
              <a:rPr lang="de-DE" dirty="0"/>
              <a:t>30.08.2015 GFO </a:t>
            </a:r>
            <a:r>
              <a:rPr lang="de-DE" dirty="0" err="1"/>
              <a:t>Pre</a:t>
            </a:r>
            <a:r>
              <a:rPr lang="de-DE" dirty="0"/>
              <a:t>-Meeting Workshop DM </a:t>
            </a:r>
            <a:r>
              <a:rPr lang="de-DE" dirty="0" err="1"/>
              <a:t>GFBio</a:t>
            </a:r>
            <a:r>
              <a:rPr lang="de-DE" dirty="0"/>
              <a:t> </a:t>
            </a:r>
            <a:r>
              <a:rPr lang="de-DE" dirty="0" smtClean="0"/>
              <a:t>			      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204400" y="1128777"/>
            <a:ext cx="65338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3"/>
            </a:pPr>
            <a:r>
              <a:rPr lang="en-US" sz="2400" dirty="0" smtClean="0">
                <a:ea typeface="ＭＳ Ｐゴシック" pitchFamily="34" charset="-128"/>
              </a:rPr>
              <a:t>Policies for access, sharing, re-use</a:t>
            </a:r>
          </a:p>
          <a:p>
            <a:pPr lvl="1" indent="-457200">
              <a:buFont typeface="+mj-lt"/>
              <a:buAutoNum type="arabicPeriod" startAt="3"/>
            </a:pPr>
            <a:endParaRPr lang="en-US" sz="2400" dirty="0" smtClean="0">
              <a:ea typeface="ＭＳ Ｐゴシック" pitchFamily="34" charset="-128"/>
            </a:endParaRPr>
          </a:p>
          <a:p>
            <a:pPr lvl="2" indent="-45720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Obligations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for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sharing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altLang="de-DE" sz="2000" dirty="0"/>
              <a:t>International </a:t>
            </a:r>
            <a:r>
              <a:rPr lang="de-DE" altLang="de-DE" sz="2000" dirty="0" err="1"/>
              <a:t>organizations</a:t>
            </a:r>
            <a:endParaRPr lang="de-DE" altLang="de-DE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altLang="de-DE" sz="2000" dirty="0" err="1"/>
              <a:t>Funding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agencies</a:t>
            </a:r>
            <a:endParaRPr lang="de-DE" altLang="de-DE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altLang="de-DE" sz="2000" dirty="0" err="1"/>
              <a:t>Institutions</a:t>
            </a:r>
            <a:endParaRPr lang="de-DE" altLang="de-DE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altLang="de-DE" sz="2000" dirty="0" smtClean="0"/>
              <a:t>Journals</a:t>
            </a:r>
            <a:endParaRPr lang="de-DE" altLang="de-DE" sz="2000" dirty="0"/>
          </a:p>
        </p:txBody>
      </p:sp>
      <p:sp>
        <p:nvSpPr>
          <p:cNvPr id="13" name="Abgerundetes Rechteck 12"/>
          <p:cNvSpPr/>
          <p:nvPr/>
        </p:nvSpPr>
        <p:spPr>
          <a:xfrm>
            <a:off x="251461" y="3668347"/>
            <a:ext cx="2136140" cy="1205707"/>
          </a:xfrm>
          <a:prstGeom prst="roundRect">
            <a:avLst/>
          </a:prstGeom>
          <a:solidFill>
            <a:srgbClr val="7FC7E7"/>
          </a:solidFill>
          <a:ln>
            <a:solidFill>
              <a:srgbClr val="7FC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PLOS </a:t>
            </a:r>
            <a:r>
              <a:rPr lang="de-DE" sz="2400" b="1" dirty="0" err="1" smtClean="0">
                <a:solidFill>
                  <a:schemeClr val="tx1"/>
                </a:solidFill>
              </a:rPr>
              <a:t>One</a:t>
            </a:r>
            <a:endParaRPr lang="de-DE" sz="2400" b="1" dirty="0">
              <a:solidFill>
                <a:schemeClr val="tx1"/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1992663" y="3668346"/>
            <a:ext cx="6859238" cy="1205707"/>
          </a:xfrm>
          <a:prstGeom prst="roundRect">
            <a:avLst/>
          </a:prstGeom>
          <a:solidFill>
            <a:srgbClr val="7FC7E7"/>
          </a:solidFill>
          <a:ln>
            <a:solidFill>
              <a:srgbClr val="7FC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2000" dirty="0" smtClean="0">
                <a:solidFill>
                  <a:schemeClr val="tx1"/>
                </a:solidFill>
              </a:rPr>
              <a:t>„</a:t>
            </a:r>
            <a:r>
              <a:rPr lang="en-GB" sz="2000" dirty="0" smtClean="0">
                <a:solidFill>
                  <a:schemeClr val="tx1"/>
                </a:solidFill>
              </a:rPr>
              <a:t>PLOS journals require authors to make all data underlying the findings described in their manuscript fully available without restrictions, with rare exceptions.“ </a:t>
            </a:r>
            <a:endParaRPr lang="en-GB" sz="2000" dirty="0">
              <a:solidFill>
                <a:schemeClr val="tx1"/>
              </a:solidFill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251460" y="5067300"/>
            <a:ext cx="8600440" cy="1342294"/>
            <a:chOff x="722435" y="2801817"/>
            <a:chExt cx="7436832" cy="1512277"/>
          </a:xfrm>
        </p:grpSpPr>
        <p:sp>
          <p:nvSpPr>
            <p:cNvPr id="16" name="Abgerundetes Rechteck 15"/>
            <p:cNvSpPr/>
            <p:nvPr/>
          </p:nvSpPr>
          <p:spPr>
            <a:xfrm>
              <a:off x="722435" y="2801817"/>
              <a:ext cx="1969123" cy="1512277"/>
            </a:xfrm>
            <a:prstGeom prst="roundRect">
              <a:avLst/>
            </a:prstGeom>
            <a:solidFill>
              <a:srgbClr val="7F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 smtClean="0">
                  <a:solidFill>
                    <a:schemeClr val="tx1"/>
                  </a:solidFill>
                </a:rPr>
                <a:t>Nature</a:t>
              </a:r>
              <a:endParaRPr lang="de-DE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Abgerundetes Rechteck 16"/>
            <p:cNvSpPr/>
            <p:nvPr/>
          </p:nvSpPr>
          <p:spPr>
            <a:xfrm>
              <a:off x="2228059" y="2801817"/>
              <a:ext cx="5931208" cy="1512277"/>
            </a:xfrm>
            <a:prstGeom prst="roundRect">
              <a:avLst/>
            </a:prstGeom>
            <a:solidFill>
              <a:srgbClr val="7F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de-DE" sz="2000" dirty="0" smtClean="0">
                  <a:solidFill>
                    <a:schemeClr val="tx1"/>
                  </a:solidFill>
                </a:rPr>
                <a:t>„</a:t>
              </a:r>
              <a:r>
                <a:rPr lang="en-GB" sz="2000" dirty="0">
                  <a:solidFill>
                    <a:schemeClr val="tx1"/>
                  </a:solidFill>
                </a:rPr>
                <a:t>A</a:t>
              </a:r>
              <a:r>
                <a:rPr lang="en-GB" sz="2000" dirty="0" smtClean="0">
                  <a:solidFill>
                    <a:schemeClr val="tx1"/>
                  </a:solidFill>
                </a:rPr>
                <a:t> </a:t>
              </a:r>
              <a:r>
                <a:rPr lang="en-GB" sz="2000" dirty="0">
                  <a:solidFill>
                    <a:schemeClr val="tx1"/>
                  </a:solidFill>
                </a:rPr>
                <a:t>condition of publication in a Nature journal is that authors are required to make materials, data and associated protocols promptly available to readers without undue qualifications.”</a:t>
              </a: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80" y="1022435"/>
            <a:ext cx="653579" cy="653579"/>
          </a:xfrm>
          <a:prstGeom prst="rect">
            <a:avLst/>
          </a:prstGeom>
        </p:spPr>
      </p:pic>
      <p:pic>
        <p:nvPicPr>
          <p:cNvPr id="3074" name="Picture 2" descr="C:\Users\jstecke\AppData\Local\Microsoft\Windows\Temporary Internet Files\Content.IE5\Y42SGQAH\Gavel2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5322"/>
            <a:ext cx="2219099" cy="16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5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0" name="Textplatzhalter 31"/>
          <p:cNvSpPr>
            <a:spLocks noGrp="1"/>
          </p:cNvSpPr>
          <p:nvPr>
            <p:ph type="body" sz="quarter" idx="11"/>
          </p:nvPr>
        </p:nvSpPr>
        <p:spPr>
          <a:xfrm>
            <a:off x="251460" y="6425967"/>
            <a:ext cx="8738553" cy="279633"/>
          </a:xfrm>
        </p:spPr>
        <p:txBody>
          <a:bodyPr>
            <a:normAutofit/>
          </a:bodyPr>
          <a:lstStyle/>
          <a:p>
            <a:r>
              <a:rPr lang="de-DE" dirty="0" smtClean="0"/>
              <a:t>Juliane Steckel			29./</a:t>
            </a:r>
            <a:r>
              <a:rPr lang="de-DE" dirty="0"/>
              <a:t>30.08.2015 GFO </a:t>
            </a:r>
            <a:r>
              <a:rPr lang="de-DE" dirty="0" err="1"/>
              <a:t>Pre</a:t>
            </a:r>
            <a:r>
              <a:rPr lang="de-DE" dirty="0"/>
              <a:t>-Meeting Workshop DM </a:t>
            </a:r>
            <a:r>
              <a:rPr lang="de-DE" dirty="0" err="1"/>
              <a:t>GFBio</a:t>
            </a:r>
            <a:r>
              <a:rPr lang="de-DE" dirty="0"/>
              <a:t> </a:t>
            </a:r>
            <a:r>
              <a:rPr lang="de-DE" dirty="0" smtClean="0"/>
              <a:t>			      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204400" y="1128777"/>
            <a:ext cx="653381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3"/>
            </a:pPr>
            <a:r>
              <a:rPr lang="en-US" sz="2400" dirty="0" smtClean="0">
                <a:ea typeface="ＭＳ Ｐゴシック" pitchFamily="34" charset="-128"/>
              </a:rPr>
              <a:t>Policies for access, sharing, re-use</a:t>
            </a:r>
          </a:p>
          <a:p>
            <a:pPr lvl="1" indent="-457200">
              <a:buFont typeface="+mj-lt"/>
              <a:buAutoNum type="arabicPeriod" startAt="3"/>
            </a:pPr>
            <a:endParaRPr lang="en-US" sz="2400" dirty="0" smtClean="0">
              <a:ea typeface="ＭＳ Ｐゴシック" pitchFamily="34" charset="-128"/>
            </a:endParaRPr>
          </a:p>
          <a:p>
            <a:pPr lvl="1" indent="-457200">
              <a:buFont typeface="+mj-lt"/>
              <a:buAutoNum type="arabicPeriod" startAt="3"/>
            </a:pPr>
            <a:endParaRPr lang="en-US" sz="2400" dirty="0">
              <a:ea typeface="ＭＳ Ｐゴシック" pitchFamily="34" charset="-128"/>
            </a:endParaRPr>
          </a:p>
          <a:p>
            <a:pPr lvl="1" indent="-457200">
              <a:buFont typeface="+mj-lt"/>
              <a:buAutoNum type="arabicPeriod" startAt="3"/>
            </a:pPr>
            <a:endParaRPr lang="en-US" sz="2400" dirty="0" smtClean="0">
              <a:ea typeface="ＭＳ Ｐゴシック" pitchFamily="34" charset="-128"/>
            </a:endParaRPr>
          </a:p>
          <a:p>
            <a:pPr lvl="2" indent="-4572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Details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of 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sharing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How long?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When? 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How access can be gained?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Data collector rights</a:t>
            </a:r>
          </a:p>
          <a:p>
            <a:pPr lvl="2" indent="-457200">
              <a:buFont typeface="+mj-lt"/>
              <a:buAutoNum type="alphaLcPeriod" startAt="2"/>
            </a:pPr>
            <a:endParaRPr lang="en-US" sz="2400" dirty="0" smtClean="0">
              <a:ea typeface="ＭＳ Ｐゴシック" charset="-128"/>
              <a:cs typeface="ＭＳ Ｐゴシック" charset="-128"/>
            </a:endParaRPr>
          </a:p>
          <a:p>
            <a:pPr lvl="2" indent="-457200">
              <a:buFont typeface="+mj-lt"/>
              <a:buAutoNum type="alphaLcPeriod" startAt="2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Ethical/privacy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issues with data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sharing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80" y="1022435"/>
            <a:ext cx="653579" cy="653579"/>
          </a:xfrm>
          <a:prstGeom prst="rect">
            <a:avLst/>
          </a:prstGeom>
        </p:spPr>
      </p:pic>
      <p:pic>
        <p:nvPicPr>
          <p:cNvPr id="15" name="Picture 2" descr="C:\Users\jstecke\AppData\Local\Microsoft\Windows\Temporary Internet Files\Content.IE5\Y42SGQAH\Gavel2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1555"/>
            <a:ext cx="2219099" cy="16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92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183423" y="2603931"/>
            <a:ext cx="653381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-457200">
              <a:buFont typeface="+mj-lt"/>
              <a:buAutoNum type="alphaLcPeriod" startAt="4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Intellectual property &amp; copyright issues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Who owns the copyright?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Institutional policies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Funding agency policies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ＭＳ Ｐゴシック" charset="-128"/>
              </a:rPr>
              <a:t>Embargos for political/commercial </a:t>
            </a:r>
            <a:r>
              <a:rPr lang="en-US" sz="2000" dirty="0" smtClean="0">
                <a:cs typeface="ＭＳ Ｐゴシック" charset="-128"/>
              </a:rPr>
              <a:t>reasons</a:t>
            </a:r>
            <a:endParaRPr lang="en-US" sz="2000" dirty="0">
              <a:cs typeface="ＭＳ Ｐゴシック" charset="-128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204400" y="1128777"/>
            <a:ext cx="653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3"/>
            </a:pPr>
            <a:r>
              <a:rPr lang="en-US" sz="2400" dirty="0" smtClean="0">
                <a:ea typeface="ＭＳ Ｐゴシック" pitchFamily="34" charset="-128"/>
              </a:rPr>
              <a:t>Policies for access, sharing, re-use</a:t>
            </a:r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80" y="1022435"/>
            <a:ext cx="653579" cy="653579"/>
          </a:xfrm>
          <a:prstGeom prst="rect">
            <a:avLst/>
          </a:prstGeom>
        </p:spPr>
      </p:pic>
      <p:pic>
        <p:nvPicPr>
          <p:cNvPr id="15" name="Picture 2" descr="C:\Users\jstecke\AppData\Local\Microsoft\Windows\Temporary Internet Files\Content.IE5\Y42SGQAH\Gavel2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1555"/>
            <a:ext cx="2219099" cy="16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2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2089150" y="4000498"/>
            <a:ext cx="5016499" cy="2146067"/>
          </a:xfrm>
          <a:prstGeom prst="roundRect">
            <a:avLst/>
          </a:prstGeom>
          <a:solidFill>
            <a:srgbClr val="49B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  <a:defRPr/>
            </a:pPr>
            <a:r>
              <a:rPr lang="de-DE" altLang="de-DE" sz="2400" i="1" dirty="0">
                <a:solidFill>
                  <a:schemeClr val="tx1"/>
                </a:solidFill>
              </a:rPr>
              <a:t>In </a:t>
            </a:r>
            <a:r>
              <a:rPr lang="de-DE" altLang="de-DE" sz="2400" i="1" dirty="0" err="1">
                <a:solidFill>
                  <a:schemeClr val="tx1"/>
                </a:solidFill>
              </a:rPr>
              <a:t>sum</a:t>
            </a:r>
            <a:r>
              <a:rPr lang="de-DE" altLang="de-DE" sz="2400" i="1" dirty="0">
                <a:solidFill>
                  <a:schemeClr val="tx1"/>
                </a:solidFill>
              </a:rPr>
              <a:t>, </a:t>
            </a:r>
            <a:r>
              <a:rPr lang="de-DE" altLang="de-DE" sz="2400" i="1" dirty="0" err="1">
                <a:solidFill>
                  <a:schemeClr val="tx1"/>
                </a:solidFill>
              </a:rPr>
              <a:t>this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originality</a:t>
            </a:r>
            <a:r>
              <a:rPr lang="de-DE" altLang="de-DE" sz="2400" b="1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refers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to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the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b="1" i="1" dirty="0">
                <a:solidFill>
                  <a:schemeClr val="tx1"/>
                </a:solidFill>
              </a:rPr>
              <a:t>form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of</a:t>
            </a:r>
            <a:r>
              <a:rPr lang="de-DE" altLang="de-DE" sz="2400" b="1" i="1" dirty="0">
                <a:solidFill>
                  <a:schemeClr val="tx1"/>
                </a:solidFill>
              </a:rPr>
              <a:t>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presentation</a:t>
            </a:r>
            <a:r>
              <a:rPr lang="de-DE" altLang="de-DE" sz="2400" b="1" i="1" dirty="0">
                <a:solidFill>
                  <a:schemeClr val="tx1"/>
                </a:solidFill>
              </a:rPr>
              <a:t>, </a:t>
            </a:r>
            <a:r>
              <a:rPr lang="de-DE" altLang="de-DE" sz="2400" b="1" i="1" dirty="0" smtClean="0">
                <a:solidFill>
                  <a:schemeClr val="tx1"/>
                </a:solidFill>
              </a:rPr>
              <a:t>not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to</a:t>
            </a:r>
            <a:r>
              <a:rPr lang="de-DE" altLang="de-DE" sz="2400" b="1" i="1" dirty="0">
                <a:solidFill>
                  <a:schemeClr val="tx1"/>
                </a:solidFill>
              </a:rPr>
              <a:t>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the</a:t>
            </a:r>
            <a:r>
              <a:rPr lang="de-DE" altLang="de-DE" sz="2400" b="1" i="1" dirty="0">
                <a:solidFill>
                  <a:schemeClr val="tx1"/>
                </a:solidFill>
              </a:rPr>
              <a:t> </a:t>
            </a:r>
            <a:r>
              <a:rPr lang="de-DE" altLang="de-DE" sz="2400" b="1" i="1" dirty="0" err="1" smtClean="0">
                <a:solidFill>
                  <a:schemeClr val="tx1"/>
                </a:solidFill>
              </a:rPr>
              <a:t>content</a:t>
            </a:r>
            <a:r>
              <a:rPr lang="de-DE" altLang="de-DE" sz="2400" i="1" dirty="0" smtClean="0">
                <a:solidFill>
                  <a:schemeClr val="tx1"/>
                </a:solidFill>
              </a:rPr>
              <a:t>. </a:t>
            </a:r>
            <a:r>
              <a:rPr lang="en-GB" altLang="de-DE" sz="2400" i="1" dirty="0" smtClean="0">
                <a:solidFill>
                  <a:schemeClr val="tx1"/>
                </a:solidFill>
              </a:rPr>
              <a:t>There </a:t>
            </a:r>
            <a:r>
              <a:rPr lang="en-GB" altLang="de-DE" sz="2400" i="1" dirty="0">
                <a:solidFill>
                  <a:schemeClr val="tx1"/>
                </a:solidFill>
              </a:rPr>
              <a:t>is no copyright for (unprocessed) research </a:t>
            </a:r>
            <a:r>
              <a:rPr lang="en-GB" altLang="de-DE" sz="2400" i="1" dirty="0" smtClean="0">
                <a:solidFill>
                  <a:schemeClr val="tx1"/>
                </a:solidFill>
              </a:rPr>
              <a:t>data!</a:t>
            </a:r>
            <a:endParaRPr lang="de-DE" altLang="de-DE" sz="2400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494580" y="2058174"/>
            <a:ext cx="3638549" cy="2065973"/>
          </a:xfrm>
          <a:prstGeom prst="roundRect">
            <a:avLst/>
          </a:prstGeom>
          <a:solidFill>
            <a:srgbClr val="7F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</a:pPr>
            <a:endParaRPr lang="de-DE" altLang="de-DE" sz="2400" b="1" dirty="0" smtClean="0">
              <a:solidFill>
                <a:schemeClr val="tx1"/>
              </a:solidFill>
            </a:endParaRPr>
          </a:p>
          <a:p>
            <a:pPr algn="ctr"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</a:pPr>
            <a:r>
              <a:rPr lang="de-DE" altLang="de-DE" sz="2400" b="1" dirty="0" smtClean="0">
                <a:solidFill>
                  <a:schemeClr val="tx1"/>
                </a:solidFill>
              </a:rPr>
              <a:t>DE</a:t>
            </a:r>
            <a:r>
              <a:rPr lang="de-DE" altLang="de-DE" sz="2400" b="1" i="1" dirty="0" smtClean="0">
                <a:solidFill>
                  <a:schemeClr val="tx1"/>
                </a:solidFill>
              </a:rPr>
              <a:t>: </a:t>
            </a:r>
            <a:r>
              <a:rPr lang="de-DE" altLang="de-DE" sz="2400" i="1" dirty="0" smtClean="0">
                <a:solidFill>
                  <a:schemeClr val="tx1"/>
                </a:solidFill>
              </a:rPr>
              <a:t>Copyright </a:t>
            </a:r>
            <a:r>
              <a:rPr lang="de-DE" altLang="de-DE" sz="2400" i="1" dirty="0" err="1">
                <a:solidFill>
                  <a:schemeClr val="tx1"/>
                </a:solidFill>
              </a:rPr>
              <a:t>is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claimed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by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the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creator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of</a:t>
            </a:r>
            <a:r>
              <a:rPr lang="de-DE" altLang="de-DE" sz="2400" i="1" dirty="0">
                <a:solidFill>
                  <a:schemeClr val="tx1"/>
                </a:solidFill>
              </a:rPr>
              <a:t> an original </a:t>
            </a:r>
            <a:r>
              <a:rPr lang="de-DE" altLang="de-DE" sz="2400" i="1" dirty="0" err="1" smtClean="0">
                <a:solidFill>
                  <a:schemeClr val="tx1"/>
                </a:solidFill>
              </a:rPr>
              <a:t>work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smtClean="0">
                <a:solidFill>
                  <a:schemeClr val="tx1"/>
                </a:solidFill>
              </a:rPr>
              <a:t>BUT</a:t>
            </a:r>
            <a:endParaRPr lang="de-DE" altLang="de-DE" sz="2400" i="1" dirty="0">
              <a:solidFill>
                <a:schemeClr val="tx1"/>
              </a:solidFill>
            </a:endParaRPr>
          </a:p>
          <a:p>
            <a:pPr algn="ctr"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</a:pPr>
            <a:r>
              <a:rPr lang="de-DE" altLang="de-DE" sz="2400" i="1" dirty="0">
                <a:solidFill>
                  <a:schemeClr val="tx1"/>
                </a:solidFill>
              </a:rPr>
              <a:t>Copyright ≠ </a:t>
            </a:r>
            <a:r>
              <a:rPr lang="de-DE" altLang="de-DE" sz="2400" i="1" dirty="0" err="1">
                <a:solidFill>
                  <a:schemeClr val="tx1"/>
                </a:solidFill>
              </a:rPr>
              <a:t>Right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>
                <a:solidFill>
                  <a:schemeClr val="tx1"/>
                </a:solidFill>
              </a:rPr>
              <a:t>of</a:t>
            </a:r>
            <a:r>
              <a:rPr lang="de-DE" altLang="de-DE" sz="2400" i="1" dirty="0">
                <a:solidFill>
                  <a:schemeClr val="tx1"/>
                </a:solidFill>
              </a:rPr>
              <a:t> </a:t>
            </a:r>
            <a:r>
              <a:rPr lang="de-DE" altLang="de-DE" sz="2400" i="1" dirty="0" err="1" smtClean="0">
                <a:solidFill>
                  <a:schemeClr val="tx1"/>
                </a:solidFill>
              </a:rPr>
              <a:t>use</a:t>
            </a:r>
            <a:endParaRPr lang="de-DE" altLang="de-DE" sz="2400" i="1" dirty="0" smtClean="0">
              <a:solidFill>
                <a:schemeClr val="tx1"/>
              </a:solidFill>
            </a:endParaRPr>
          </a:p>
          <a:p>
            <a:pPr algn="ctr"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</a:pPr>
            <a:r>
              <a:rPr lang="de-DE" altLang="de-DE" sz="1200" i="1" dirty="0" err="1">
                <a:solidFill>
                  <a:schemeClr val="tx1"/>
                </a:solidFill>
              </a:rPr>
              <a:t>Kahlberg</a:t>
            </a:r>
            <a:r>
              <a:rPr lang="de-DE" altLang="de-DE" sz="1200" i="1" dirty="0">
                <a:solidFill>
                  <a:schemeClr val="tx1"/>
                </a:solidFill>
              </a:rPr>
              <a:t> 2008:42f</a:t>
            </a:r>
          </a:p>
          <a:p>
            <a:pPr algn="ctr"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</a:pPr>
            <a:endParaRPr lang="de-DE" altLang="de-DE" sz="2400" dirty="0">
              <a:solidFill>
                <a:schemeClr val="tx1"/>
              </a:solidFill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3898772" y="1101036"/>
            <a:ext cx="4484430" cy="260293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  <a:defRPr/>
            </a:pPr>
            <a:r>
              <a:rPr lang="de-DE" altLang="de-DE" sz="2400" b="1" dirty="0">
                <a:solidFill>
                  <a:schemeClr val="bg1"/>
                </a:solidFill>
              </a:rPr>
              <a:t>EU: </a:t>
            </a:r>
            <a:r>
              <a:rPr lang="de-DE" altLang="de-DE" sz="2400" i="1" dirty="0">
                <a:solidFill>
                  <a:schemeClr val="bg1"/>
                </a:solidFill>
              </a:rPr>
              <a:t>European Court </a:t>
            </a:r>
            <a:r>
              <a:rPr lang="de-DE" altLang="de-DE" sz="2400" i="1" dirty="0" err="1">
                <a:solidFill>
                  <a:schemeClr val="bg1"/>
                </a:solidFill>
              </a:rPr>
              <a:t>Of</a:t>
            </a:r>
            <a:r>
              <a:rPr lang="de-DE" altLang="de-DE" sz="2400" i="1" dirty="0">
                <a:solidFill>
                  <a:schemeClr val="bg1"/>
                </a:solidFill>
              </a:rPr>
              <a:t> Justice: </a:t>
            </a:r>
          </a:p>
          <a:p>
            <a:pPr algn="ctr">
              <a:lnSpc>
                <a:spcPct val="105000"/>
              </a:lnSpc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  <a:defRPr/>
            </a:pPr>
            <a:r>
              <a:rPr lang="de-DE" altLang="de-DE" sz="2400" i="1" dirty="0" err="1">
                <a:solidFill>
                  <a:schemeClr val="bg1"/>
                </a:solidFill>
              </a:rPr>
              <a:t>To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claim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copyright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protection</a:t>
            </a:r>
            <a:r>
              <a:rPr lang="de-DE" altLang="de-DE" sz="2400" i="1" dirty="0">
                <a:solidFill>
                  <a:schemeClr val="bg1"/>
                </a:solidFill>
              </a:rPr>
              <a:t>, a </a:t>
            </a:r>
            <a:r>
              <a:rPr lang="de-DE" altLang="de-DE" sz="2400" i="1" dirty="0" err="1">
                <a:solidFill>
                  <a:schemeClr val="bg1"/>
                </a:solidFill>
              </a:rPr>
              <a:t>product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has</a:t>
            </a:r>
            <a:r>
              <a:rPr lang="de-DE" altLang="de-DE" sz="2400" i="1" dirty="0">
                <a:solidFill>
                  <a:schemeClr val="bg1"/>
                </a:solidFill>
              </a:rPr>
              <a:t> „</a:t>
            </a:r>
            <a:r>
              <a:rPr lang="de-DE" altLang="de-DE" sz="2400" i="1" dirty="0" err="1">
                <a:solidFill>
                  <a:schemeClr val="bg1"/>
                </a:solidFill>
              </a:rPr>
              <a:t>to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be</a:t>
            </a:r>
            <a:r>
              <a:rPr lang="de-DE" altLang="de-DE" sz="2400" i="1" dirty="0">
                <a:solidFill>
                  <a:schemeClr val="bg1"/>
                </a:solidFill>
              </a:rPr>
              <a:t> original in </a:t>
            </a:r>
            <a:r>
              <a:rPr lang="de-DE" altLang="de-DE" sz="2400" i="1" dirty="0" err="1">
                <a:solidFill>
                  <a:schemeClr val="bg1"/>
                </a:solidFill>
              </a:rPr>
              <a:t>the</a:t>
            </a:r>
            <a:r>
              <a:rPr lang="de-DE" altLang="de-DE" sz="2400" i="1" dirty="0">
                <a:solidFill>
                  <a:schemeClr val="bg1"/>
                </a:solidFill>
              </a:rPr>
              <a:t> sense </a:t>
            </a:r>
            <a:r>
              <a:rPr lang="de-DE" altLang="de-DE" sz="2400" i="1" dirty="0" err="1">
                <a:solidFill>
                  <a:schemeClr val="bg1"/>
                </a:solidFill>
              </a:rPr>
              <a:t>that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it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is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its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authors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own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intellectual</a:t>
            </a:r>
            <a:r>
              <a:rPr lang="de-DE" altLang="de-DE" sz="2400" i="1" dirty="0">
                <a:solidFill>
                  <a:schemeClr val="bg1"/>
                </a:solidFill>
              </a:rPr>
              <a:t> </a:t>
            </a:r>
            <a:r>
              <a:rPr lang="de-DE" altLang="de-DE" sz="2400" i="1" dirty="0" err="1">
                <a:solidFill>
                  <a:schemeClr val="bg1"/>
                </a:solidFill>
              </a:rPr>
              <a:t>creation</a:t>
            </a:r>
            <a:r>
              <a:rPr lang="de-DE" altLang="de-DE" sz="2400" i="1" dirty="0">
                <a:solidFill>
                  <a:schemeClr val="bg1"/>
                </a:solidFill>
              </a:rPr>
              <a:t>”. </a:t>
            </a:r>
          </a:p>
          <a:p>
            <a:pPr algn="ctr">
              <a:lnSpc>
                <a:spcPct val="105000"/>
              </a:lnSpc>
              <a:tabLst>
                <a:tab pos="0" algn="l"/>
                <a:tab pos="95041" algn="l"/>
                <a:tab pos="502568" algn="l"/>
                <a:tab pos="910093" algn="l"/>
                <a:tab pos="1317620" algn="l"/>
                <a:tab pos="1725145" algn="l"/>
                <a:tab pos="2132672" algn="l"/>
                <a:tab pos="2540197" algn="l"/>
                <a:tab pos="2947724" algn="l"/>
                <a:tab pos="3355250" algn="l"/>
                <a:tab pos="3762776" algn="l"/>
                <a:tab pos="4170302" algn="l"/>
                <a:tab pos="4577828" algn="l"/>
                <a:tab pos="4985354" algn="l"/>
                <a:tab pos="5392880" algn="l"/>
                <a:tab pos="5800406" algn="l"/>
                <a:tab pos="6207932" algn="l"/>
                <a:tab pos="6615458" algn="l"/>
                <a:tab pos="7022984" algn="l"/>
                <a:tab pos="7430510" algn="l"/>
                <a:tab pos="7838036" algn="l"/>
                <a:tab pos="7879796" algn="l"/>
              </a:tabLst>
              <a:defRPr/>
            </a:pPr>
            <a:r>
              <a:rPr lang="de-DE" altLang="de-DE" sz="1200" i="1" dirty="0">
                <a:solidFill>
                  <a:schemeClr val="bg1"/>
                </a:solidFill>
              </a:rPr>
              <a:t>BMC Research Notes 2014:3</a:t>
            </a:r>
          </a:p>
        </p:txBody>
      </p:sp>
      <p:pic>
        <p:nvPicPr>
          <p:cNvPr id="12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4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342037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183423" y="2553131"/>
            <a:ext cx="65338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-457200">
              <a:buFont typeface="+mj-lt"/>
              <a:buAutoNum type="alphaLcPeriod" startAt="5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Intended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future uses/users for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data</a:t>
            </a:r>
          </a:p>
          <a:p>
            <a:pPr lvl="2" indent="-457200">
              <a:buFont typeface="+mj-lt"/>
              <a:buAutoNum type="alphaLcPeriod" startAt="5"/>
            </a:pPr>
            <a:endParaRPr lang="en-US" sz="2400" dirty="0" smtClean="0">
              <a:ea typeface="ＭＳ Ｐゴシック" charset="-128"/>
              <a:cs typeface="ＭＳ Ｐゴシック" charset="-128"/>
            </a:endParaRPr>
          </a:p>
          <a:p>
            <a:pPr lvl="2" indent="-457200">
              <a:buFont typeface="+mj-lt"/>
              <a:buAutoNum type="alphaLcPeriod" startAt="5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Citation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How </a:t>
            </a:r>
            <a:r>
              <a:rPr lang="en-US" sz="2000" dirty="0">
                <a:cs typeface="ＭＳ Ｐゴシック" charset="-128"/>
              </a:rPr>
              <a:t>should data be cited when </a:t>
            </a:r>
            <a:r>
              <a:rPr lang="en-US" sz="2000" dirty="0" smtClean="0">
                <a:cs typeface="ＭＳ Ｐゴシック" charset="-128"/>
              </a:rPr>
              <a:t>used?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ＭＳ Ｐゴシック" charset="-128"/>
              </a:rPr>
              <a:t>Persistent </a:t>
            </a:r>
            <a:r>
              <a:rPr lang="en-US" sz="2000" dirty="0">
                <a:cs typeface="ＭＳ Ｐゴシック" charset="-128"/>
              </a:rPr>
              <a:t>citation</a:t>
            </a:r>
            <a:r>
              <a:rPr lang="en-US" sz="2000" dirty="0" smtClean="0">
                <a:cs typeface="ＭＳ Ｐゴシック" charset="-128"/>
              </a:rPr>
              <a:t>?</a:t>
            </a:r>
            <a:endParaRPr lang="en-US" sz="2000" dirty="0">
              <a:cs typeface="ＭＳ Ｐゴシック" charset="-128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204400" y="1128777"/>
            <a:ext cx="653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+mj-lt"/>
              <a:buAutoNum type="arabicPeriod" startAt="3"/>
            </a:pPr>
            <a:r>
              <a:rPr lang="en-US" sz="2400" dirty="0" smtClean="0">
                <a:ea typeface="ＭＳ Ｐゴシック" pitchFamily="34" charset="-128"/>
              </a:rPr>
              <a:t>Policies for access, sharing, re-use</a:t>
            </a:r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5" name="Picture 2" descr="C:\Users\jstecke\AppData\Local\Microsoft\Windows\Temporary Internet Files\Content.IE5\Y42SGQAH\Gavel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1555"/>
            <a:ext cx="2219099" cy="16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80" y="1022435"/>
            <a:ext cx="653579" cy="65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7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822272" y="1121070"/>
            <a:ext cx="653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Long-term storage &amp; Data Management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8" t="50568" r="58439" b="1"/>
          <a:stretch/>
        </p:blipFill>
        <p:spPr bwMode="auto">
          <a:xfrm>
            <a:off x="0" y="3150301"/>
            <a:ext cx="2159001" cy="3087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1916443" y="2211318"/>
            <a:ext cx="58729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What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data will be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preserved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Where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will it be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archived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ＭＳ Ｐゴシック" charset="-128"/>
              </a:rPr>
              <a:t>Most </a:t>
            </a:r>
            <a:r>
              <a:rPr lang="en-US" sz="2400" dirty="0">
                <a:cs typeface="ＭＳ Ｐゴシック" charset="-128"/>
              </a:rPr>
              <a:t>appropriate archive for </a:t>
            </a:r>
            <a:r>
              <a:rPr lang="en-US" sz="2400" dirty="0" smtClean="0">
                <a:cs typeface="ＭＳ Ｐゴシック" charset="-128"/>
              </a:rPr>
              <a:t>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ＭＳ Ｐゴシック" charset="-128"/>
              </a:rPr>
              <a:t>Community standards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Data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transformations/formats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needed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ＭＳ Ｐゴシック" charset="-128"/>
              </a:rPr>
              <a:t>Consider </a:t>
            </a:r>
            <a:r>
              <a:rPr lang="en-US" sz="2400" dirty="0">
                <a:cs typeface="ＭＳ Ｐゴシック" charset="-128"/>
              </a:rPr>
              <a:t>archive </a:t>
            </a:r>
            <a:r>
              <a:rPr lang="en-US" sz="2400" dirty="0" smtClean="0">
                <a:cs typeface="ＭＳ Ｐゴシック" charset="-128"/>
              </a:rPr>
              <a:t>policies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Who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will be 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responsible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ＭＳ Ｐゴシック" charset="-128"/>
              </a:rPr>
              <a:t>Contact </a:t>
            </a:r>
            <a:r>
              <a:rPr lang="en-US" sz="2400" dirty="0">
                <a:cs typeface="ＭＳ Ｐゴシック" charset="-128"/>
              </a:rPr>
              <a:t>person for archive</a:t>
            </a:r>
          </a:p>
        </p:txBody>
      </p:sp>
      <p:pic>
        <p:nvPicPr>
          <p:cNvPr id="6146" name="Picture 2" descr="http://www.re3data.org/wp-content/uploads/2013/09/cropped-re3data_Logo_RGB_head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6" r="53137"/>
          <a:stretch/>
        </p:blipFill>
        <p:spPr bwMode="auto">
          <a:xfrm>
            <a:off x="6400800" y="5258306"/>
            <a:ext cx="2362200" cy="102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31732" y="2842524"/>
            <a:ext cx="139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ea typeface="ＭＳ Ｐゴシック" charset="-128"/>
                <a:cs typeface="ＭＳ Ｐゴシック" charset="-128"/>
                <a:hlinkClick r:id="rId6"/>
              </a:rPr>
              <a:t>www.gfbio.org</a:t>
            </a:r>
            <a:endParaRPr lang="en-US" sz="1400" dirty="0">
              <a:cs typeface="ＭＳ Ｐゴシック" charset="-128"/>
            </a:endParaRPr>
          </a:p>
        </p:txBody>
      </p:sp>
      <p:sp>
        <p:nvSpPr>
          <p:cNvPr id="14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6" name="Picture 2" descr="P:\Backup Laufwerk C 140226\Training Material\Education Modules\Grafiken Propose\educational-icons\png\time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40" y="1034798"/>
            <a:ext cx="634207" cy="63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2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874200" y="1090677"/>
            <a:ext cx="7115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Budget</a:t>
            </a:r>
          </a:p>
          <a:p>
            <a:pPr marL="514350" indent="-514350">
              <a:buFont typeface="+mj-lt"/>
              <a:buAutoNum type="arabicPeriod" startAt="5"/>
            </a:pPr>
            <a:endParaRPr lang="en-US" sz="2400" dirty="0" smtClean="0">
              <a:ea typeface="ＭＳ Ｐゴシック" charset="-128"/>
              <a:cs typeface="ＭＳ Ｐゴシック" charset="-128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>
                <a:cs typeface="ＭＳ Ｐゴシック" charset="-128"/>
              </a:rPr>
              <a:t>Time </a:t>
            </a:r>
            <a:r>
              <a:rPr lang="en-US" sz="2400" dirty="0">
                <a:cs typeface="ＭＳ Ｐゴシック" charset="-128"/>
              </a:rPr>
              <a:t>for data preparation &amp; </a:t>
            </a:r>
            <a:r>
              <a:rPr lang="en-US" sz="2400" dirty="0" smtClean="0">
                <a:cs typeface="ＭＳ Ｐゴシック" charset="-128"/>
              </a:rPr>
              <a:t>documentation</a:t>
            </a:r>
          </a:p>
          <a:p>
            <a:pPr marL="971550" lvl="1" indent="-514350">
              <a:buFont typeface="+mj-lt"/>
              <a:buAutoNum type="alphaLcPeriod"/>
            </a:pPr>
            <a:endParaRPr lang="en-US" sz="2400" dirty="0" smtClean="0">
              <a:cs typeface="ＭＳ Ｐゴシック" charset="-128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>
                <a:cs typeface="ＭＳ Ｐゴシック" charset="-128"/>
              </a:rPr>
              <a:t>Hardware/software </a:t>
            </a:r>
            <a:r>
              <a:rPr lang="en-US" sz="2400" dirty="0">
                <a:cs typeface="ＭＳ Ｐゴシック" charset="-128"/>
              </a:rPr>
              <a:t>for data preparation &amp; </a:t>
            </a:r>
            <a:r>
              <a:rPr lang="en-US" sz="2400" dirty="0" smtClean="0">
                <a:cs typeface="ＭＳ Ｐゴシック" charset="-128"/>
              </a:rPr>
              <a:t>documentation</a:t>
            </a:r>
          </a:p>
          <a:p>
            <a:pPr marL="971550" lvl="1" indent="-514350">
              <a:buFont typeface="+mj-lt"/>
              <a:buAutoNum type="alphaLcPeriod"/>
            </a:pPr>
            <a:endParaRPr lang="en-US" sz="2400" dirty="0" smtClean="0">
              <a:cs typeface="ＭＳ Ｐゴシック" charset="-128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>
                <a:cs typeface="ＭＳ Ｐゴシック" charset="-128"/>
              </a:rPr>
              <a:t>Personnel</a:t>
            </a:r>
          </a:p>
          <a:p>
            <a:pPr marL="971550" lvl="1" indent="-514350">
              <a:buFont typeface="+mj-lt"/>
              <a:buAutoNum type="alphaLcPeriod"/>
            </a:pPr>
            <a:endParaRPr lang="en-US" sz="2400" dirty="0" smtClean="0">
              <a:cs typeface="ＭＳ Ｐゴシック" charset="-128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>
                <a:cs typeface="ＭＳ Ｐゴシック" charset="-128"/>
              </a:rPr>
              <a:t>Archive costs</a:t>
            </a:r>
          </a:p>
          <a:p>
            <a:pPr marL="971550" lvl="1" indent="-514350">
              <a:buFont typeface="+mj-lt"/>
              <a:buAutoNum type="alphaLcPeriod"/>
            </a:pPr>
            <a:endParaRPr lang="en-US" sz="2400" dirty="0" smtClean="0">
              <a:cs typeface="ＭＳ Ｐゴシック" charset="-128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>
                <a:ea typeface="ＭＳ Ｐゴシック" charset="-128"/>
                <a:cs typeface="ＭＳ Ｐゴシック" charset="-128"/>
              </a:rPr>
              <a:t>How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costs will be paid</a:t>
            </a: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07" y="983499"/>
            <a:ext cx="780373" cy="78037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606B65"/>
              </a:clrFrom>
              <a:clrTo>
                <a:srgbClr val="606B6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986" y="3337595"/>
            <a:ext cx="3171014" cy="211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984466" y="1022435"/>
            <a:ext cx="6679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Please enter </a:t>
            </a:r>
            <a:r>
              <a:rPr lang="en-US" sz="2000" dirty="0" smtClean="0">
                <a:hlinkClick r:id="rId4"/>
              </a:rPr>
              <a:t>http</a:t>
            </a:r>
            <a:r>
              <a:rPr lang="en-US" sz="2000" dirty="0">
                <a:hlinkClick r:id="rId4"/>
              </a:rPr>
              <a:t>://datalib.edina.ac.uk/mantra/datamanagementplans</a:t>
            </a:r>
            <a:r>
              <a:rPr lang="en-US" sz="2000" dirty="0" smtClean="0">
                <a:hlinkClick r:id="rId4"/>
              </a:rPr>
              <a:t>/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Go to page 16 and follow the instructions until you finished. </a:t>
            </a:r>
          </a:p>
          <a:p>
            <a:endParaRPr lang="en-US" sz="2000" dirty="0"/>
          </a:p>
          <a:p>
            <a:r>
              <a:rPr lang="en-US" sz="2000" dirty="0" smtClean="0"/>
              <a:t>Check your answers.</a:t>
            </a:r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7" b="33610"/>
          <a:stretch/>
        </p:blipFill>
        <p:spPr bwMode="auto">
          <a:xfrm>
            <a:off x="490364" y="3352800"/>
            <a:ext cx="8214072" cy="253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46291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t="23227" r="3598" b="32645"/>
          <a:stretch/>
        </p:blipFill>
        <p:spPr bwMode="auto">
          <a:xfrm>
            <a:off x="30232" y="2085975"/>
            <a:ext cx="9081947" cy="233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2944586" y="1022435"/>
            <a:ext cx="331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correct answers are:</a:t>
            </a:r>
            <a:r>
              <a:rPr lang="en-US" sz="2400" dirty="0"/>
              <a:t/>
            </a:r>
            <a:br>
              <a:rPr lang="en-US" sz="2400" dirty="0"/>
            </a:br>
            <a:endParaRPr lang="de-DE" sz="24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52399" y="5091555"/>
            <a:ext cx="88376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You can find a checklist of this structure available at: </a:t>
            </a:r>
            <a:r>
              <a:rPr lang="de-DE" sz="2000" dirty="0">
                <a:hlinkClick r:id="rId5"/>
              </a:rPr>
              <a:t>www.dcc.ac.uk/sites/default/files/documents/resource/DMP_Checklist_2013.pdf</a:t>
            </a:r>
            <a:endParaRPr lang="en-US" sz="2000" dirty="0" smtClean="0"/>
          </a:p>
          <a:p>
            <a:endParaRPr lang="de-DE" sz="20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15842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25500" y="2741677"/>
            <a:ext cx="713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Use the </a:t>
            </a:r>
            <a:r>
              <a:rPr lang="en-US" sz="2400" dirty="0" smtClean="0"/>
              <a:t>planning </a:t>
            </a:r>
            <a:r>
              <a:rPr lang="en-US" sz="2400" dirty="0"/>
              <a:t>checklist </a:t>
            </a:r>
            <a:r>
              <a:rPr lang="en-US" sz="2400" dirty="0" smtClean="0"/>
              <a:t>to </a:t>
            </a:r>
            <a:r>
              <a:rPr lang="en-US" sz="2400" dirty="0"/>
              <a:t>start </a:t>
            </a:r>
            <a:r>
              <a:rPr lang="en-US" sz="2400" dirty="0" smtClean="0"/>
              <a:t>with.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Check </a:t>
            </a:r>
            <a:r>
              <a:rPr lang="en-US" sz="2400" dirty="0"/>
              <a:t>if your group's </a:t>
            </a:r>
            <a:r>
              <a:rPr lang="en-US" sz="2400" dirty="0" smtClean="0"/>
              <a:t>Institute/ Research </a:t>
            </a:r>
            <a:r>
              <a:rPr lang="en-US" sz="2400" dirty="0"/>
              <a:t>Centre has got a </a:t>
            </a:r>
            <a:r>
              <a:rPr lang="en-US" sz="2400" dirty="0" smtClean="0"/>
              <a:t>DMP that </a:t>
            </a:r>
            <a:r>
              <a:rPr lang="en-US" sz="2400" dirty="0"/>
              <a:t>you can have a look </a:t>
            </a:r>
            <a:r>
              <a:rPr lang="en-US" sz="2400" dirty="0" smtClean="0"/>
              <a:t>at.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Use </a:t>
            </a:r>
            <a:r>
              <a:rPr lang="en-US" sz="2400" dirty="0"/>
              <a:t>the </a:t>
            </a:r>
            <a:r>
              <a:rPr lang="en-US" sz="2400" dirty="0" smtClean="0"/>
              <a:t>DMP topics provided </a:t>
            </a:r>
            <a:r>
              <a:rPr lang="en-US" sz="2400" dirty="0"/>
              <a:t>in this </a:t>
            </a:r>
            <a:r>
              <a:rPr lang="en-US" sz="2400" dirty="0" smtClean="0"/>
              <a:t>workshop </a:t>
            </a:r>
            <a:r>
              <a:rPr lang="en-US" sz="2400" dirty="0"/>
              <a:t>to develop your own </a:t>
            </a:r>
            <a:r>
              <a:rPr lang="en-US" sz="2400" dirty="0" smtClean="0"/>
              <a:t>DMP.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Ask </a:t>
            </a:r>
            <a:r>
              <a:rPr lang="en-US" sz="2400" dirty="0"/>
              <a:t>for help when you need </a:t>
            </a:r>
            <a:r>
              <a:rPr lang="en-US" sz="2400" dirty="0" smtClean="0"/>
              <a:t>it</a:t>
            </a:r>
            <a:r>
              <a:rPr lang="en-US" sz="2400" dirty="0"/>
              <a:t>!</a:t>
            </a:r>
            <a:endParaRPr lang="en-US" sz="2400" dirty="0" smtClean="0"/>
          </a:p>
        </p:txBody>
      </p:sp>
      <p:sp>
        <p:nvSpPr>
          <p:cNvPr id="11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295" y="1059320"/>
            <a:ext cx="2694209" cy="168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28682" y="2728977"/>
            <a:ext cx="67945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First fill in the sections </a:t>
            </a:r>
            <a:r>
              <a:rPr lang="en-US" sz="2400" dirty="0"/>
              <a:t>important to you or your </a:t>
            </a:r>
            <a:r>
              <a:rPr lang="en-US" sz="2400" dirty="0" smtClean="0"/>
              <a:t>research. Add the </a:t>
            </a:r>
            <a:r>
              <a:rPr lang="en-US" sz="2400" dirty="0"/>
              <a:t>sections </a:t>
            </a:r>
            <a:r>
              <a:rPr lang="en-US" sz="2400" dirty="0" smtClean="0"/>
              <a:t>you </a:t>
            </a:r>
            <a:r>
              <a:rPr lang="en-US" sz="2400" dirty="0"/>
              <a:t>don't have any information </a:t>
            </a:r>
            <a:r>
              <a:rPr lang="en-US" sz="2400" dirty="0" smtClean="0"/>
              <a:t>later.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Keep </a:t>
            </a:r>
            <a:r>
              <a:rPr lang="en-US" sz="2400" dirty="0"/>
              <a:t>it practical and simple, don't spend too much time.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DMPs are ‘live documents’, thus review </a:t>
            </a:r>
            <a:r>
              <a:rPr lang="en-US" sz="2400" dirty="0"/>
              <a:t>your </a:t>
            </a:r>
            <a:r>
              <a:rPr lang="en-US" sz="2400" dirty="0" smtClean="0"/>
              <a:t>DMP regularly during your project.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  <p:sp>
        <p:nvSpPr>
          <p:cNvPr id="11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295" y="1059320"/>
            <a:ext cx="2694209" cy="168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4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874200" y="1090677"/>
            <a:ext cx="217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ea typeface="ＭＳ Ｐゴシック" charset="-128"/>
                <a:cs typeface="ＭＳ Ｐゴシック" charset="-128"/>
              </a:rPr>
              <a:t>You benefit!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25500" y="2119377"/>
            <a:ext cx="7708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You get accurate</a:t>
            </a:r>
            <a:r>
              <a:rPr lang="en-US" sz="2400" dirty="0"/>
              <a:t>, complete, </a:t>
            </a:r>
            <a:r>
              <a:rPr lang="en-US" sz="2400" dirty="0" smtClean="0"/>
              <a:t>reliable </a:t>
            </a:r>
            <a:r>
              <a:rPr lang="en-US" sz="2400" dirty="0"/>
              <a:t>and secure research </a:t>
            </a:r>
            <a:r>
              <a:rPr lang="en-US" sz="2400" dirty="0" smtClean="0"/>
              <a:t>data, during </a:t>
            </a:r>
            <a:r>
              <a:rPr lang="en-US" sz="2400" dirty="0"/>
              <a:t>and after </a:t>
            </a:r>
            <a:r>
              <a:rPr lang="en-US" sz="2400" dirty="0" smtClean="0"/>
              <a:t>your study.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You gain </a:t>
            </a:r>
            <a:r>
              <a:rPr lang="en-US" sz="2400" dirty="0"/>
              <a:t>understanding of data management terminology and </a:t>
            </a:r>
            <a:r>
              <a:rPr lang="en-US" sz="2400" dirty="0" smtClean="0"/>
              <a:t>issues.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You gain understanding </a:t>
            </a:r>
            <a:r>
              <a:rPr lang="en-US" sz="2400" dirty="0"/>
              <a:t>of your project.</a:t>
            </a:r>
          </a:p>
          <a:p>
            <a:endParaRPr lang="de-DE" sz="2400" dirty="0"/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191719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044700" y="1022435"/>
            <a:ext cx="6820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Generate a DMP owned by you and your workshop-</a:t>
            </a:r>
            <a:r>
              <a:rPr lang="en-US" sz="2400" dirty="0" err="1" smtClean="0">
                <a:ea typeface="ＭＳ Ｐゴシック" charset="-128"/>
                <a:cs typeface="ＭＳ Ｐゴシック" charset="-128"/>
              </a:rPr>
              <a:t>neighbour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80235" y="2032170"/>
            <a:ext cx="803433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dirty="0" smtClean="0"/>
              <a:t>Launch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DMPTool</a:t>
            </a:r>
            <a:r>
              <a:rPr lang="de-DE" sz="2000" dirty="0" smtClean="0"/>
              <a:t> </a:t>
            </a:r>
            <a:r>
              <a:rPr lang="de-DE" sz="2000" dirty="0" err="1" smtClean="0"/>
              <a:t>website</a:t>
            </a:r>
            <a:r>
              <a:rPr lang="de-DE" sz="2000" dirty="0"/>
              <a:t>: </a:t>
            </a:r>
            <a:r>
              <a:rPr lang="de-DE" sz="2000" dirty="0">
                <a:hlinkClick r:id="rId4"/>
              </a:rPr>
              <a:t>https://dmponline-test.dcc.ac.uk</a:t>
            </a:r>
            <a:r>
              <a:rPr lang="de-DE" sz="2000" dirty="0" smtClean="0">
                <a:hlinkClick r:id="rId4"/>
              </a:rPr>
              <a:t>/</a:t>
            </a:r>
            <a:endParaRPr lang="de-DE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dirty="0" err="1" smtClean="0"/>
              <a:t>Familiarize</a:t>
            </a:r>
            <a:r>
              <a:rPr lang="de-DE" sz="2000" dirty="0" smtClean="0"/>
              <a:t> </a:t>
            </a:r>
            <a:r>
              <a:rPr lang="de-DE" sz="2000" dirty="0" err="1" smtClean="0"/>
              <a:t>yourself</a:t>
            </a:r>
            <a:r>
              <a:rPr lang="de-DE" sz="2000" dirty="0" smtClean="0"/>
              <a:t> </a:t>
            </a:r>
            <a:r>
              <a:rPr lang="de-DE" sz="2000" dirty="0" err="1" smtClean="0"/>
              <a:t>with</a:t>
            </a:r>
            <a:r>
              <a:rPr lang="de-DE" sz="2000" dirty="0" smtClean="0"/>
              <a:t> </a:t>
            </a:r>
            <a:r>
              <a:rPr lang="de-DE" sz="2000" dirty="0" err="1" smtClean="0"/>
              <a:t>its</a:t>
            </a:r>
            <a:r>
              <a:rPr lang="de-DE" sz="2000" dirty="0" smtClean="0"/>
              <a:t> </a:t>
            </a:r>
            <a:r>
              <a:rPr lang="de-DE" sz="2000" dirty="0" err="1" smtClean="0"/>
              <a:t>contents</a:t>
            </a:r>
            <a:r>
              <a:rPr lang="de-DE" sz="2000" dirty="0" smtClean="0"/>
              <a:t>. </a:t>
            </a:r>
            <a:endParaRPr lang="de-DE" sz="2000" dirty="0"/>
          </a:p>
          <a:p>
            <a:pPr marL="457200" indent="-457200">
              <a:buFont typeface="+mj-lt"/>
              <a:buAutoNum type="arabicPeriod"/>
            </a:pPr>
            <a:r>
              <a:rPr lang="de-DE" sz="2000" dirty="0" err="1" smtClean="0"/>
              <a:t>Use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Help-</a:t>
            </a:r>
            <a:r>
              <a:rPr lang="de-DE" sz="2000" dirty="0" err="1" smtClean="0"/>
              <a:t>Section</a:t>
            </a:r>
            <a:r>
              <a:rPr lang="de-DE" sz="2000" dirty="0" smtClean="0"/>
              <a:t> (</a:t>
            </a:r>
            <a:r>
              <a:rPr lang="de-DE" sz="2000" dirty="0" err="1" smtClean="0"/>
              <a:t>Example</a:t>
            </a:r>
            <a:r>
              <a:rPr lang="de-DE" sz="2000" dirty="0" smtClean="0"/>
              <a:t> DMPs), </a:t>
            </a:r>
            <a:r>
              <a:rPr lang="de-DE" sz="2000" dirty="0" err="1" smtClean="0"/>
              <a:t>watch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Screencast</a:t>
            </a:r>
            <a:endParaRPr lang="de-DE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/>
              <a:t>Create an </a:t>
            </a:r>
            <a:r>
              <a:rPr lang="de-DE" sz="2000" dirty="0" err="1" smtClean="0"/>
              <a:t>account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log in.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/>
              <a:t>Create a </a:t>
            </a:r>
            <a:r>
              <a:rPr lang="de-DE" sz="2000" dirty="0" err="1" smtClean="0"/>
              <a:t>new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</a:t>
            </a:r>
            <a:r>
              <a:rPr lang="de-DE" sz="2000" dirty="0" err="1" smtClean="0"/>
              <a:t>management</a:t>
            </a:r>
            <a:r>
              <a:rPr lang="de-DE" sz="2000" dirty="0" smtClean="0"/>
              <a:t> plan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fill</a:t>
            </a:r>
            <a:r>
              <a:rPr lang="de-DE" sz="2000" dirty="0" smtClean="0"/>
              <a:t> out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various</a:t>
            </a:r>
            <a:r>
              <a:rPr lang="de-DE" sz="2000" dirty="0" smtClean="0"/>
              <a:t> </a:t>
            </a:r>
            <a:r>
              <a:rPr lang="de-DE" sz="2000" dirty="0" err="1" smtClean="0"/>
              <a:t>sections</a:t>
            </a:r>
            <a:r>
              <a:rPr lang="de-DE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/>
              <a:t>Add a </a:t>
            </a:r>
            <a:r>
              <a:rPr lang="de-DE" sz="2000" dirty="0" err="1" smtClean="0"/>
              <a:t>co-owner</a:t>
            </a:r>
            <a:r>
              <a:rPr lang="de-DE" sz="2000" dirty="0"/>
              <a:t>.</a:t>
            </a:r>
            <a:endParaRPr lang="de-DE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/>
              <a:t>Export </a:t>
            </a:r>
            <a:r>
              <a:rPr lang="de-DE" sz="2000" dirty="0" err="1" smtClean="0"/>
              <a:t>the</a:t>
            </a:r>
            <a:r>
              <a:rPr lang="de-DE" sz="2000" dirty="0" smtClean="0"/>
              <a:t> DMP </a:t>
            </a:r>
            <a:r>
              <a:rPr lang="de-DE" sz="2000" dirty="0" err="1" smtClean="0"/>
              <a:t>as</a:t>
            </a:r>
            <a:r>
              <a:rPr lang="de-DE" sz="2000" dirty="0" smtClean="0"/>
              <a:t> PDF.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>
              <a:ea typeface="ＭＳ Ｐゴシック" charset="-128"/>
              <a:cs typeface="ＭＳ Ｐゴシック" charset="-128"/>
            </a:endParaRPr>
          </a:p>
          <a:p>
            <a:pPr algn="ctr"/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Guidance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from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institutions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or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funders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might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not fit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to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german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institutes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or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funders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. In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this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case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, just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play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around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,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it‘s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 a </a:t>
            </a:r>
            <a:r>
              <a:rPr lang="de-DE" sz="2000" i="1" dirty="0" err="1" smtClean="0">
                <a:ea typeface="ＭＳ Ｐゴシック" charset="-128"/>
                <a:cs typeface="ＭＳ Ｐゴシック" charset="-128"/>
              </a:rPr>
              <a:t>game</a:t>
            </a:r>
            <a:r>
              <a:rPr lang="de-DE" sz="2000" i="1" dirty="0" smtClean="0">
                <a:ea typeface="ＭＳ Ｐゴシック" charset="-128"/>
                <a:cs typeface="ＭＳ Ｐゴシック" charset="-128"/>
              </a:rPr>
              <a:t>.</a:t>
            </a:r>
          </a:p>
          <a:p>
            <a:endParaRPr lang="de-DE" sz="2000" dirty="0">
              <a:ea typeface="ＭＳ Ｐゴシック" charset="-128"/>
              <a:cs typeface="ＭＳ Ｐゴシック" charset="-128"/>
            </a:endParaRPr>
          </a:p>
          <a:p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Prospectively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, a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tool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appropriate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to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german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institutions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and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funders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, will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be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de-DE" sz="2000" b="1" dirty="0" err="1" smtClean="0">
                <a:ea typeface="ＭＳ Ｐゴシック" charset="-128"/>
                <a:cs typeface="ＭＳ Ｐゴシック" charset="-128"/>
              </a:rPr>
              <a:t>available</a:t>
            </a:r>
            <a:r>
              <a:rPr lang="de-DE" sz="2000" b="1" dirty="0" smtClean="0">
                <a:ea typeface="ＭＳ Ｐゴシック" charset="-128"/>
                <a:cs typeface="ＭＳ Ｐゴシック" charset="-128"/>
              </a:rPr>
              <a:t>…</a:t>
            </a:r>
            <a:endParaRPr lang="en-US" sz="2000" b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Autofit/>
          </a:bodyPr>
          <a:lstStyle/>
          <a:p>
            <a:r>
              <a:rPr lang="de-DE" sz="4400" dirty="0" err="1" smtClean="0"/>
              <a:t>Propose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85444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80999"/>
            <a:ext cx="1606567" cy="1482873"/>
          </a:xfrm>
          <a:prstGeom prst="rect">
            <a:avLst/>
          </a:prstGeom>
        </p:spPr>
      </p:pic>
      <p:sp>
        <p:nvSpPr>
          <p:cNvPr id="9" name="Textplatzhalter 30"/>
          <p:cNvSpPr>
            <a:spLocks noGrp="1"/>
          </p:cNvSpPr>
          <p:nvPr>
            <p:ph type="body" sz="quarter" idx="10"/>
          </p:nvPr>
        </p:nvSpPr>
        <p:spPr>
          <a:xfrm>
            <a:off x="251460" y="133350"/>
            <a:ext cx="7044689" cy="722412"/>
          </a:xfrm>
        </p:spPr>
        <p:txBody>
          <a:bodyPr>
            <a:normAutofit/>
          </a:bodyPr>
          <a:lstStyle/>
          <a:p>
            <a:pPr marL="0" lvl="1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Alien Encounters" panose="00000400000000000000" pitchFamily="2" charset="0"/>
              </a:rPr>
              <a:t>            </a:t>
            </a:r>
            <a:r>
              <a:rPr lang="en-US" sz="4000" dirty="0" smtClean="0">
                <a:solidFill>
                  <a:schemeClr val="bg1"/>
                </a:solidFill>
              </a:rPr>
              <a:t>Useful Links &amp; Resources</a:t>
            </a:r>
            <a:endParaRPr lang="de-DE" sz="4000" dirty="0"/>
          </a:p>
        </p:txBody>
      </p:sp>
      <p:sp>
        <p:nvSpPr>
          <p:cNvPr id="12" name="Inhaltsplatzhalter 2"/>
          <p:cNvSpPr>
            <a:spLocks noGrp="1"/>
          </p:cNvSpPr>
          <p:nvPr>
            <p:ph idx="4294967295"/>
          </p:nvPr>
        </p:nvSpPr>
        <p:spPr>
          <a:xfrm>
            <a:off x="393700" y="1789271"/>
            <a:ext cx="8750299" cy="4636696"/>
          </a:xfrm>
        </p:spPr>
        <p:txBody>
          <a:bodyPr>
            <a:no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Black icons made by </a:t>
            </a:r>
            <a:r>
              <a:rPr lang="en-US" sz="2000" dirty="0" err="1" smtClean="0">
                <a:hlinkClick r:id="rId4" tooltip="Freepik"/>
              </a:rPr>
              <a:t>Freepik</a:t>
            </a:r>
            <a:r>
              <a:rPr lang="en-US" sz="2000" dirty="0" smtClean="0"/>
              <a:t> from </a:t>
            </a:r>
            <a:r>
              <a:rPr lang="en-US" sz="2000" dirty="0" smtClean="0">
                <a:hlinkClick r:id="rId5" tooltip="Flaticon"/>
              </a:rPr>
              <a:t>www.flaticon.com</a:t>
            </a:r>
            <a:r>
              <a:rPr lang="en-US" sz="2000" dirty="0" smtClean="0"/>
              <a:t> </a:t>
            </a:r>
            <a:endParaRPr lang="de-DE" sz="2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Digital </a:t>
            </a:r>
            <a:r>
              <a:rPr lang="en-US" sz="2000" dirty="0"/>
              <a:t>Curation Centre’s </a:t>
            </a:r>
            <a:r>
              <a:rPr lang="en-US" sz="2000" dirty="0" err="1"/>
              <a:t>DMPonline</a:t>
            </a:r>
            <a:r>
              <a:rPr lang="en-US" sz="2000" dirty="0"/>
              <a:t> </a:t>
            </a:r>
            <a:r>
              <a:rPr lang="en-US" sz="2000" dirty="0" smtClean="0"/>
              <a:t>tool: </a:t>
            </a:r>
            <a:r>
              <a:rPr lang="en-US" sz="2000" dirty="0">
                <a:hlinkClick r:id="rId6"/>
              </a:rPr>
              <a:t>https://dmponline.dcc.ac.uk/</a:t>
            </a:r>
            <a:r>
              <a:rPr lang="en-US" sz="2000" dirty="0"/>
              <a:t> </a:t>
            </a:r>
            <a:r>
              <a:rPr lang="en-US" sz="2000" dirty="0" smtClean="0"/>
              <a:t>(Users in USA: </a:t>
            </a:r>
            <a:r>
              <a:rPr lang="en-US" sz="2000" dirty="0" smtClean="0">
                <a:hlinkClick r:id="rId7"/>
              </a:rPr>
              <a:t>https</a:t>
            </a:r>
            <a:r>
              <a:rPr lang="en-US" sz="2000" dirty="0">
                <a:hlinkClick r:id="rId7"/>
              </a:rPr>
              <a:t>://</a:t>
            </a:r>
            <a:r>
              <a:rPr lang="en-US" sz="2000" dirty="0" smtClean="0">
                <a:hlinkClick r:id="rId7"/>
              </a:rPr>
              <a:t>dmptool.org/</a:t>
            </a:r>
            <a:r>
              <a:rPr lang="en-US" sz="2000" dirty="0" smtClean="0"/>
              <a:t> University </a:t>
            </a:r>
            <a:r>
              <a:rPr lang="en-US" sz="2000" dirty="0"/>
              <a:t>of California's </a:t>
            </a:r>
            <a:r>
              <a:rPr lang="en-US" sz="2000" dirty="0" err="1" smtClean="0"/>
              <a:t>DMPTool</a:t>
            </a:r>
            <a:r>
              <a:rPr lang="en-US" sz="2000" dirty="0" smtClean="0"/>
              <a:t>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Interactive Teaching </a:t>
            </a:r>
            <a:r>
              <a:rPr lang="de-DE" sz="2000" dirty="0" err="1" smtClean="0"/>
              <a:t>Mondules</a:t>
            </a:r>
            <a:r>
              <a:rPr lang="de-DE" sz="2000" dirty="0" smtClean="0"/>
              <a:t> MANTRA: </a:t>
            </a:r>
            <a:r>
              <a:rPr lang="de-DE" sz="2000" dirty="0" smtClean="0">
                <a:hlinkClick r:id="rId8"/>
              </a:rPr>
              <a:t>http</a:t>
            </a:r>
            <a:r>
              <a:rPr lang="de-DE" sz="2000" dirty="0">
                <a:hlinkClick r:id="rId8"/>
              </a:rPr>
              <a:t>://datalib.edina.ac.uk/mantra/datamanagementplans</a:t>
            </a:r>
            <a:r>
              <a:rPr lang="de-DE" sz="2000" dirty="0" smtClean="0">
                <a:hlinkClick r:id="rId8"/>
              </a:rPr>
              <a:t>/</a:t>
            </a:r>
            <a:endParaRPr lang="de-DE" sz="2000" dirty="0" smtClean="0"/>
          </a:p>
          <a:p>
            <a:r>
              <a:rPr lang="en-GB" sz="2000" dirty="0" smtClean="0"/>
              <a:t>DFG-Proposal Preparation Instructions: </a:t>
            </a:r>
            <a:r>
              <a:rPr lang="en-GB" sz="2000" u="sng" dirty="0" smtClean="0">
                <a:hlinkClick r:id="rId9"/>
              </a:rPr>
              <a:t>http</a:t>
            </a:r>
            <a:r>
              <a:rPr lang="en-GB" sz="2000" u="sng" dirty="0">
                <a:hlinkClick r:id="rId9"/>
              </a:rPr>
              <a:t>://www.dfg.de/formulare/54_01</a:t>
            </a:r>
            <a:r>
              <a:rPr lang="en-GB" sz="2000" u="sng" dirty="0" smtClean="0">
                <a:hlinkClick r:id="rId9"/>
              </a:rPr>
              <a:t>/</a:t>
            </a:r>
            <a:endParaRPr lang="en-GB" sz="2000" u="sng" dirty="0" smtClean="0"/>
          </a:p>
          <a:p>
            <a:r>
              <a:rPr lang="de-DE" sz="2000" dirty="0" smtClean="0"/>
              <a:t>DFG Guidelines on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handling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: </a:t>
            </a:r>
            <a:r>
              <a:rPr lang="de-DE" sz="2000" dirty="0" smtClean="0">
                <a:hlinkClick r:id="rId10"/>
              </a:rPr>
              <a:t>www.dfg.de/download/pdf/foerderung/antragstellung/forschungsdaten/guidelines_biodiversity_research.pdf</a:t>
            </a:r>
            <a:endParaRPr lang="de-DE" sz="2000" dirty="0"/>
          </a:p>
          <a:p>
            <a:r>
              <a:rPr lang="en-US" sz="2000" dirty="0" err="1" smtClean="0"/>
              <a:t>DataONE</a:t>
            </a:r>
            <a:r>
              <a:rPr lang="en-US" sz="2000" dirty="0" smtClean="0"/>
              <a:t> </a:t>
            </a:r>
            <a:r>
              <a:rPr lang="en-US" sz="2000" dirty="0"/>
              <a:t>Education Module: Data Management Planning. </a:t>
            </a:r>
            <a:r>
              <a:rPr lang="en-US" sz="2000" dirty="0" err="1"/>
              <a:t>DataONE</a:t>
            </a:r>
            <a:r>
              <a:rPr lang="en-US" sz="2000" dirty="0"/>
              <a:t>. Retrieved Nov12, 2012. From </a:t>
            </a:r>
            <a:r>
              <a:rPr lang="en-US" sz="2000" dirty="0">
                <a:hlinkClick r:id="rId11"/>
              </a:rPr>
              <a:t>http://www.dataone.org/sites/all/documents/L03_DataManagementPlanning.pptx</a:t>
            </a:r>
            <a:endParaRPr lang="en-US" sz="2000" dirty="0"/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2578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3"/>
          <p:cNvSpPr>
            <a:spLocks noGrp="1"/>
          </p:cNvSpPr>
          <p:nvPr>
            <p:ph idx="4294967295"/>
          </p:nvPr>
        </p:nvSpPr>
        <p:spPr>
          <a:xfrm>
            <a:off x="392430" y="1219200"/>
            <a:ext cx="8409940" cy="307657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dirty="0" smtClean="0"/>
              <a:t>Further Education Modules are downloadable from:</a:t>
            </a:r>
          </a:p>
          <a:p>
            <a:pPr marL="109728" indent="0">
              <a:buNone/>
            </a:pP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www.gfbio.org/education-modules</a:t>
            </a:r>
            <a:endParaRPr lang="en-US" sz="2400" dirty="0" smtClean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Suggested citation:</a:t>
            </a:r>
          </a:p>
          <a:p>
            <a:r>
              <a:rPr lang="en-US" sz="2400" dirty="0" err="1" smtClean="0"/>
              <a:t>GFBio</a:t>
            </a:r>
            <a:r>
              <a:rPr lang="en-US" sz="2400" dirty="0" smtClean="0"/>
              <a:t> </a:t>
            </a:r>
            <a:r>
              <a:rPr lang="en-US" sz="2400" dirty="0"/>
              <a:t>Education Module: </a:t>
            </a:r>
            <a:r>
              <a:rPr lang="de-DE" sz="2400" dirty="0" err="1" smtClean="0"/>
              <a:t>Propose</a:t>
            </a:r>
            <a:r>
              <a:rPr lang="de-DE" sz="2400" dirty="0" smtClean="0"/>
              <a:t> - </a:t>
            </a:r>
            <a:r>
              <a:rPr lang="de-DE" sz="2400" dirty="0" err="1" smtClean="0"/>
              <a:t>Lesson</a:t>
            </a:r>
            <a:r>
              <a:rPr lang="de-DE" sz="2400" dirty="0" smtClean="0"/>
              <a:t> </a:t>
            </a:r>
            <a:r>
              <a:rPr lang="de-DE" sz="2400" dirty="0"/>
              <a:t>in Data Management </a:t>
            </a:r>
            <a:r>
              <a:rPr lang="de-DE" sz="2400" dirty="0" err="1" smtClean="0"/>
              <a:t>Planning</a:t>
            </a:r>
            <a:r>
              <a:rPr lang="de-DE" sz="2400" dirty="0" smtClean="0"/>
              <a:t>. </a:t>
            </a:r>
            <a:r>
              <a:rPr lang="de-DE" sz="2400" dirty="0" err="1" smtClean="0"/>
              <a:t>GFBio</a:t>
            </a:r>
            <a:r>
              <a:rPr lang="de-DE" sz="2400" dirty="0" smtClean="0"/>
              <a:t>. </a:t>
            </a:r>
            <a:r>
              <a:rPr lang="en-US" sz="2400" dirty="0" smtClean="0"/>
              <a:t>Retrieved Nov23, 2015. </a:t>
            </a:r>
            <a:r>
              <a:rPr lang="en-US" sz="2400" dirty="0"/>
              <a:t>From </a:t>
            </a:r>
            <a:r>
              <a:rPr lang="en-US" sz="2400" dirty="0">
                <a:hlinkClick r:id="rId3"/>
              </a:rPr>
              <a:t>http://www.gfbio.org/education-modules</a:t>
            </a:r>
            <a:endParaRPr lang="en-US" sz="2400" dirty="0"/>
          </a:p>
          <a:p>
            <a:pPr marL="109728" indent="0">
              <a:buNone/>
            </a:pPr>
            <a:endParaRPr lang="en-US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4633912"/>
            <a:ext cx="2790455" cy="976313"/>
          </a:xfrm>
          <a:prstGeom prst="rect">
            <a:avLst/>
          </a:prstGeom>
        </p:spPr>
      </p:pic>
      <p:sp>
        <p:nvSpPr>
          <p:cNvPr id="10" name="Inhaltsplatzhalter 3"/>
          <p:cNvSpPr>
            <a:spLocks noGrp="1"/>
          </p:cNvSpPr>
          <p:nvPr>
            <p:ph idx="4294967295"/>
          </p:nvPr>
        </p:nvSpPr>
        <p:spPr>
          <a:xfrm>
            <a:off x="3581400" y="4562473"/>
            <a:ext cx="5184140" cy="111918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600" dirty="0" smtClean="0"/>
              <a:t>Copyright </a:t>
            </a:r>
            <a:r>
              <a:rPr lang="en-US" sz="1600" dirty="0"/>
              <a:t>license </a:t>
            </a:r>
            <a:r>
              <a:rPr lang="en-US" sz="1600" dirty="0" smtClean="0"/>
              <a:t>information</a:t>
            </a:r>
            <a:r>
              <a:rPr lang="en-US" sz="1600" dirty="0"/>
              <a:t>: </a:t>
            </a:r>
            <a:br>
              <a:rPr lang="en-US" sz="1600" dirty="0"/>
            </a:br>
            <a:r>
              <a:rPr lang="en-US" sz="1600" dirty="0" err="1">
                <a:hlinkClick r:id="rId3"/>
              </a:rPr>
              <a:t>GFBio</a:t>
            </a:r>
            <a:r>
              <a:rPr lang="en-US" sz="1600" dirty="0">
                <a:hlinkClick r:id="rId3"/>
              </a:rPr>
              <a:t> Education Module: Publish - Lesson in Data Publishing</a:t>
            </a:r>
            <a:r>
              <a:rPr lang="en-US" sz="1600" dirty="0"/>
              <a:t>. by </a:t>
            </a:r>
            <a:r>
              <a:rPr lang="en-US" sz="1600" dirty="0" err="1">
                <a:hlinkClick r:id="rId3"/>
              </a:rPr>
              <a:t>GFBio</a:t>
            </a:r>
            <a:r>
              <a:rPr lang="en-US" sz="1600" dirty="0"/>
              <a:t> is licensed under a </a:t>
            </a:r>
            <a:r>
              <a:rPr lang="en-US" sz="1600" dirty="0">
                <a:hlinkClick r:id="rId5"/>
              </a:rPr>
              <a:t>Creative Commons Attribution-</a:t>
            </a:r>
            <a:r>
              <a:rPr lang="en-US" sz="1600" dirty="0" err="1">
                <a:hlinkClick r:id="rId5"/>
              </a:rPr>
              <a:t>NonCommercial</a:t>
            </a:r>
            <a:r>
              <a:rPr lang="en-US" sz="1600" dirty="0">
                <a:hlinkClick r:id="rId5"/>
              </a:rPr>
              <a:t> 4.0 International License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03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2204</Words>
  <Application>Microsoft Office PowerPoint</Application>
  <PresentationFormat>Bildschirmpräsentation (4:3)</PresentationFormat>
  <Paragraphs>381</Paragraphs>
  <Slides>38</Slides>
  <Notes>38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Steckel, Juliane</dc:creator>
  <cp:lastModifiedBy>Steckel, Juliane</cp:lastModifiedBy>
  <cp:revision>353</cp:revision>
  <cp:lastPrinted>2015-08-28T10:16:42Z</cp:lastPrinted>
  <dcterms:created xsi:type="dcterms:W3CDTF">2014-03-10T11:41:35Z</dcterms:created>
  <dcterms:modified xsi:type="dcterms:W3CDTF">2015-11-23T14:06:19Z</dcterms:modified>
</cp:coreProperties>
</file>